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77" autoAdjust="0"/>
    <p:restoredTop sz="94660"/>
  </p:normalViewPr>
  <p:slideViewPr>
    <p:cSldViewPr>
      <p:cViewPr varScale="1">
        <p:scale>
          <a:sx n="89" d="100"/>
          <a:sy n="89" d="100"/>
        </p:scale>
        <p:origin x="-1253" y="-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337682-B4F2-4300-9F87-83A5FE8A74F0}" type="datetimeFigureOut">
              <a:rPr lang="fr-CH"/>
              <a:pPr>
                <a:defRPr/>
              </a:pPr>
              <a:t>20.01.2015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C0D804-1135-4BEB-B546-08DF1C954AD0}" type="slidenum">
              <a:rPr lang="fr-CH"/>
              <a:pPr>
                <a:defRPr/>
              </a:pPr>
              <a:t>‹N°›</a:t>
            </a:fld>
            <a:endParaRPr lang="fr-C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31B94F-2934-427F-B84F-550A6B76F82B}" type="datetimeFigureOut">
              <a:rPr lang="fr-CH"/>
              <a:pPr>
                <a:defRPr/>
              </a:pPr>
              <a:t>20.01.2015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26B059-3FD5-43E6-8176-E40ACBDE6477}" type="slidenum">
              <a:rPr lang="fr-CH"/>
              <a:pPr>
                <a:defRPr/>
              </a:pPr>
              <a:t>‹N°›</a:t>
            </a:fld>
            <a:endParaRPr lang="fr-C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0204F2-C222-4D6D-9163-48F91DCB2D07}" type="datetimeFigureOut">
              <a:rPr lang="fr-CH"/>
              <a:pPr>
                <a:defRPr/>
              </a:pPr>
              <a:t>20.01.2015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65EDB3-038C-4CAE-A8A0-C2F4E994E16B}" type="slidenum">
              <a:rPr lang="fr-CH"/>
              <a:pPr>
                <a:defRPr/>
              </a:pPr>
              <a:t>‹N°›</a:t>
            </a:fld>
            <a:endParaRPr lang="fr-C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2CC28F-CEC2-45ED-98B1-C4C84E431773}" type="datetimeFigureOut">
              <a:rPr lang="fr-CH"/>
              <a:pPr>
                <a:defRPr/>
              </a:pPr>
              <a:t>20.01.2015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24158A-3070-4912-AA2B-75CA2F2CD1EC}" type="slidenum">
              <a:rPr lang="fr-CH"/>
              <a:pPr>
                <a:defRPr/>
              </a:pPr>
              <a:t>‹N°›</a:t>
            </a:fld>
            <a:endParaRPr lang="fr-C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C1BAB2-9197-4441-85D5-8C0581B821B1}" type="datetimeFigureOut">
              <a:rPr lang="fr-CH"/>
              <a:pPr>
                <a:defRPr/>
              </a:pPr>
              <a:t>20.01.2015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C464F1-4A04-4A6F-87F8-C4DF394F4052}" type="slidenum">
              <a:rPr lang="fr-CH"/>
              <a:pPr>
                <a:defRPr/>
              </a:pPr>
              <a:t>‹N°›</a:t>
            </a:fld>
            <a:endParaRPr lang="fr-C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318296-E39C-4D42-8FDB-1E0E8EA8F8C7}" type="datetimeFigureOut">
              <a:rPr lang="fr-CH"/>
              <a:pPr>
                <a:defRPr/>
              </a:pPr>
              <a:t>20.01.2015</a:t>
            </a:fld>
            <a:endParaRPr lang="fr-CH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H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43BF5B-1DED-425E-BC38-B91BC99A0014}" type="slidenum">
              <a:rPr lang="fr-CH"/>
              <a:pPr>
                <a:defRPr/>
              </a:pPr>
              <a:t>‹N°›</a:t>
            </a:fld>
            <a:endParaRPr lang="fr-C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B20ACF-CCE1-4E6C-AA7D-02831A743D89}" type="datetimeFigureOut">
              <a:rPr lang="fr-CH"/>
              <a:pPr>
                <a:defRPr/>
              </a:pPr>
              <a:t>20.01.2015</a:t>
            </a:fld>
            <a:endParaRPr lang="fr-CH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H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C049D8-9944-4C9E-B97C-966E3D7CBE8A}" type="slidenum">
              <a:rPr lang="fr-CH"/>
              <a:pPr>
                <a:defRPr/>
              </a:pPr>
              <a:t>‹N°›</a:t>
            </a:fld>
            <a:endParaRPr lang="fr-C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47B42C-525A-42E2-B29F-7720D0118BB8}" type="datetimeFigureOut">
              <a:rPr lang="fr-CH"/>
              <a:pPr>
                <a:defRPr/>
              </a:pPr>
              <a:t>20.01.2015</a:t>
            </a:fld>
            <a:endParaRPr lang="fr-CH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H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238B6C-7F38-4E37-85A6-C8333D1C8395}" type="slidenum">
              <a:rPr lang="fr-CH"/>
              <a:pPr>
                <a:defRPr/>
              </a:pPr>
              <a:t>‹N°›</a:t>
            </a:fld>
            <a:endParaRPr lang="fr-C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8FB654-E193-4C0B-9AA5-1CEFEAEBE1B2}" type="datetimeFigureOut">
              <a:rPr lang="fr-CH"/>
              <a:pPr>
                <a:defRPr/>
              </a:pPr>
              <a:t>20.01.2015</a:t>
            </a:fld>
            <a:endParaRPr lang="fr-CH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H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F836F7-A715-45D8-940C-78EBCCCEB6CF}" type="slidenum">
              <a:rPr lang="fr-CH"/>
              <a:pPr>
                <a:defRPr/>
              </a:pPr>
              <a:t>‹N°›</a:t>
            </a:fld>
            <a:endParaRPr lang="fr-C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1C7E83-5106-4A28-B2E8-0472419D6C95}" type="datetimeFigureOut">
              <a:rPr lang="fr-CH"/>
              <a:pPr>
                <a:defRPr/>
              </a:pPr>
              <a:t>20.01.2015</a:t>
            </a:fld>
            <a:endParaRPr lang="fr-CH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H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CC1CE4-8803-4150-85C1-FA4772FE4F2B}" type="slidenum">
              <a:rPr lang="fr-CH"/>
              <a:pPr>
                <a:defRPr/>
              </a:pPr>
              <a:t>‹N°›</a:t>
            </a:fld>
            <a:endParaRPr lang="fr-C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CH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57C677-417F-4134-8FEB-4C1ECF8D5709}" type="datetimeFigureOut">
              <a:rPr lang="fr-CH"/>
              <a:pPr>
                <a:defRPr/>
              </a:pPr>
              <a:t>20.01.2015</a:t>
            </a:fld>
            <a:endParaRPr lang="fr-CH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H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28E35D-8780-4B18-863D-8A2FB792E245}" type="slidenum">
              <a:rPr lang="fr-CH"/>
              <a:pPr>
                <a:defRPr/>
              </a:pPr>
              <a:t>‹N°›</a:t>
            </a:fld>
            <a:endParaRPr lang="fr-C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Modifiez le style du titre</a:t>
            </a:r>
            <a:endParaRPr lang="fr-CH" smtClean="0"/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 smtClean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BA809FC-7CEB-4A2E-A6C0-27DEAF8E54F9}" type="datetimeFigureOut">
              <a:rPr lang="fr-CH"/>
              <a:pPr>
                <a:defRPr/>
              </a:pPr>
              <a:t>20.01.2015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F867466-7A06-403E-998E-587CF1F997F3}" type="slidenum">
              <a:rPr lang="fr-CH"/>
              <a:pPr>
                <a:defRPr/>
              </a:pPr>
              <a:t>‹N°›</a:t>
            </a:fld>
            <a:endParaRPr lang="fr-C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3" name="Picture 2" descr="http://www.legnotre.com/sistemi/trv152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400" y="-28575"/>
            <a:ext cx="8920163" cy="666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98488" y="404813"/>
            <a:ext cx="7772400" cy="1108075"/>
          </a:xfrm>
          <a:solidFill>
            <a:schemeClr val="accent5">
              <a:lumMod val="20000"/>
              <a:lumOff val="80000"/>
              <a:alpha val="62000"/>
            </a:schemeClr>
          </a:solidFill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CH" dirty="0" smtClean="0"/>
              <a:t>Dimensionner un coffrage</a:t>
            </a:r>
            <a:endParaRPr lang="fr-C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350963" y="1484313"/>
            <a:ext cx="6264275" cy="8651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CH"/>
          </a:p>
        </p:txBody>
      </p:sp>
      <p:sp>
        <p:nvSpPr>
          <p:cNvPr id="1433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CH" smtClean="0"/>
              <a:t>Calculer la pression sur le coffrage</a:t>
            </a:r>
          </a:p>
        </p:txBody>
      </p:sp>
      <p:sp>
        <p:nvSpPr>
          <p:cNvPr id="14339" name="ZoneTexte 3"/>
          <p:cNvSpPr txBox="1">
            <a:spLocks noChangeArrowheads="1"/>
          </p:cNvSpPr>
          <p:nvPr/>
        </p:nvSpPr>
        <p:spPr bwMode="auto">
          <a:xfrm>
            <a:off x="1652588" y="1677988"/>
            <a:ext cx="595471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CH" sz="2800">
                <a:latin typeface="Calibri" pitchFamily="34" charset="0"/>
              </a:rPr>
              <a:t>Q </a:t>
            </a:r>
            <a:r>
              <a:rPr lang="fr-CH" sz="2800" baseline="30000">
                <a:latin typeface="Calibri" pitchFamily="34" charset="0"/>
              </a:rPr>
              <a:t>D</a:t>
            </a:r>
            <a:r>
              <a:rPr lang="fr-CH" sz="2800">
                <a:latin typeface="Calibri" pitchFamily="34" charset="0"/>
              </a:rPr>
              <a:t>   =   g </a:t>
            </a:r>
            <a:r>
              <a:rPr lang="fr-CH" sz="2800" baseline="-25000">
                <a:latin typeface="Calibri" pitchFamily="34" charset="0"/>
              </a:rPr>
              <a:t>béton</a:t>
            </a:r>
            <a:r>
              <a:rPr lang="fr-CH" sz="2800">
                <a:latin typeface="Calibri" pitchFamily="34" charset="0"/>
              </a:rPr>
              <a:t>       +       2.5 à 5 kN/m</a:t>
            </a:r>
            <a:r>
              <a:rPr lang="fr-CH" sz="2800" baseline="30000">
                <a:latin typeface="Calibri" pitchFamily="34" charset="0"/>
              </a:rPr>
              <a:t>2</a:t>
            </a: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3487738" y="3978275"/>
            <a:ext cx="4264025" cy="90488"/>
          </a:xfrm>
          <a:prstGeom prst="rect">
            <a:avLst/>
          </a:prstGeom>
          <a:solidFill>
            <a:srgbClr val="FFC000"/>
          </a:solidFill>
          <a:ln w="38100">
            <a:solidFill>
              <a:srgbClr val="F2F2F2"/>
            </a:solidFill>
            <a:miter lim="800000"/>
            <a:headEnd/>
            <a:tailEnd/>
          </a:ln>
          <a:effectLst>
            <a:outerShdw dist="28398" dir="3806097" algn="ctr" rotWithShape="0">
              <a:srgbClr val="974706">
                <a:alpha val="50000"/>
              </a:srgb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fr-CH">
              <a:latin typeface="+mn-lt"/>
              <a:cs typeface="+mn-cs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3795713" y="4070350"/>
            <a:ext cx="357187" cy="301625"/>
          </a:xfrm>
          <a:prstGeom prst="rect">
            <a:avLst/>
          </a:prstGeom>
          <a:gradFill rotWithShape="0">
            <a:gsLst>
              <a:gs pos="0">
                <a:srgbClr val="974706"/>
              </a:gs>
              <a:gs pos="100000">
                <a:srgbClr val="DF6A09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>
            <a:outerShdw dist="28398" dir="3806097" algn="ctr" rotWithShape="0">
              <a:srgbClr val="974706"/>
            </a:outerShdw>
          </a:effectLst>
          <a:extLst>
            <a:ext uri="{91240B29-F687-4F45-9708-019B960494DF}"/>
          </a:ex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fr-CH">
              <a:latin typeface="+mn-lt"/>
              <a:cs typeface="+mn-cs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4483100" y="4070350"/>
            <a:ext cx="357188" cy="301625"/>
          </a:xfrm>
          <a:prstGeom prst="rect">
            <a:avLst/>
          </a:prstGeom>
          <a:gradFill rotWithShape="0">
            <a:gsLst>
              <a:gs pos="0">
                <a:srgbClr val="974706"/>
              </a:gs>
              <a:gs pos="100000">
                <a:srgbClr val="DF6A09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>
            <a:outerShdw dist="28398" dir="3806097" algn="ctr" rotWithShape="0">
              <a:srgbClr val="974706"/>
            </a:outerShdw>
          </a:effectLst>
          <a:extLst>
            <a:ext uri="{91240B29-F687-4F45-9708-019B960494DF}"/>
          </a:ex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fr-CH">
              <a:latin typeface="+mn-lt"/>
              <a:cs typeface="+mn-cs"/>
            </a:endParaRPr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5133975" y="4070350"/>
            <a:ext cx="357188" cy="301625"/>
          </a:xfrm>
          <a:prstGeom prst="rect">
            <a:avLst/>
          </a:prstGeom>
          <a:gradFill rotWithShape="0">
            <a:gsLst>
              <a:gs pos="0">
                <a:srgbClr val="974706"/>
              </a:gs>
              <a:gs pos="100000">
                <a:srgbClr val="DF6A09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>
            <a:outerShdw dist="28398" dir="3806097" algn="ctr" rotWithShape="0">
              <a:srgbClr val="974706"/>
            </a:outerShdw>
          </a:effectLst>
          <a:extLst>
            <a:ext uri="{91240B29-F687-4F45-9708-019B960494DF}"/>
          </a:ex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fr-CH">
              <a:latin typeface="+mn-lt"/>
              <a:cs typeface="+mn-cs"/>
            </a:endParaRPr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5751513" y="4070350"/>
            <a:ext cx="357187" cy="301625"/>
          </a:xfrm>
          <a:prstGeom prst="rect">
            <a:avLst/>
          </a:prstGeom>
          <a:gradFill rotWithShape="0">
            <a:gsLst>
              <a:gs pos="0">
                <a:srgbClr val="974706"/>
              </a:gs>
              <a:gs pos="100000">
                <a:srgbClr val="DF6A09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>
            <a:outerShdw dist="28398" dir="3806097" algn="ctr" rotWithShape="0">
              <a:srgbClr val="974706"/>
            </a:outerShdw>
          </a:effectLst>
          <a:extLst>
            <a:ext uri="{91240B29-F687-4F45-9708-019B960494DF}"/>
          </a:ex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fr-CH">
              <a:latin typeface="+mn-lt"/>
              <a:cs typeface="+mn-cs"/>
            </a:endParaRP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6350000" y="4070350"/>
            <a:ext cx="355600" cy="301625"/>
          </a:xfrm>
          <a:prstGeom prst="rect">
            <a:avLst/>
          </a:prstGeom>
          <a:gradFill rotWithShape="0">
            <a:gsLst>
              <a:gs pos="0">
                <a:srgbClr val="974706"/>
              </a:gs>
              <a:gs pos="100000">
                <a:srgbClr val="DF6A09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>
            <a:outerShdw dist="28398" dir="3806097" algn="ctr" rotWithShape="0">
              <a:srgbClr val="974706"/>
            </a:outerShdw>
          </a:effectLst>
          <a:extLst>
            <a:ext uri="{91240B29-F687-4F45-9708-019B960494DF}"/>
          </a:ex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fr-CH">
              <a:latin typeface="+mn-lt"/>
              <a:cs typeface="+mn-cs"/>
            </a:endParaRPr>
          </a:p>
        </p:txBody>
      </p:sp>
      <p:sp>
        <p:nvSpPr>
          <p:cNvPr id="12" name="Rectangle 8"/>
          <p:cNvSpPr>
            <a:spLocks noChangeArrowheads="1"/>
          </p:cNvSpPr>
          <p:nvPr/>
        </p:nvSpPr>
        <p:spPr bwMode="auto">
          <a:xfrm>
            <a:off x="7010400" y="4070350"/>
            <a:ext cx="357188" cy="301625"/>
          </a:xfrm>
          <a:prstGeom prst="rect">
            <a:avLst/>
          </a:prstGeom>
          <a:gradFill rotWithShape="0">
            <a:gsLst>
              <a:gs pos="0">
                <a:srgbClr val="974706"/>
              </a:gs>
              <a:gs pos="100000">
                <a:srgbClr val="DF6A09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>
            <a:outerShdw dist="28398" dir="3806097" algn="ctr" rotWithShape="0">
              <a:srgbClr val="974706"/>
            </a:outerShdw>
          </a:effectLst>
          <a:extLst>
            <a:ext uri="{91240B29-F687-4F45-9708-019B960494DF}"/>
          </a:ex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fr-CH">
              <a:latin typeface="+mn-lt"/>
              <a:cs typeface="+mn-cs"/>
            </a:endParaRPr>
          </a:p>
        </p:txBody>
      </p:sp>
      <p:sp>
        <p:nvSpPr>
          <p:cNvPr id="13" name="Rectangle 9"/>
          <p:cNvSpPr>
            <a:spLocks noChangeArrowheads="1"/>
          </p:cNvSpPr>
          <p:nvPr/>
        </p:nvSpPr>
        <p:spPr bwMode="auto">
          <a:xfrm>
            <a:off x="3487738" y="4371975"/>
            <a:ext cx="4264025" cy="307975"/>
          </a:xfrm>
          <a:prstGeom prst="rect">
            <a:avLst/>
          </a:prstGeom>
          <a:gradFill rotWithShape="0">
            <a:gsLst>
              <a:gs pos="0">
                <a:srgbClr val="FABF8F"/>
              </a:gs>
              <a:gs pos="50000">
                <a:srgbClr val="F79646"/>
              </a:gs>
              <a:gs pos="100000">
                <a:srgbClr val="FABF8F"/>
              </a:gs>
            </a:gsLst>
            <a:lin ang="5400000" scaled="1"/>
          </a:gradFill>
          <a:ln w="12700">
            <a:solidFill>
              <a:srgbClr val="F79646"/>
            </a:solidFill>
            <a:miter lim="800000"/>
            <a:headEnd/>
            <a:tailEnd/>
          </a:ln>
          <a:effectLst>
            <a:outerShdw dist="28398" dir="3806097" algn="ctr" rotWithShape="0">
              <a:srgbClr val="974706"/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fr-CH">
              <a:latin typeface="+mn-lt"/>
              <a:cs typeface="+mn-cs"/>
            </a:endParaRPr>
          </a:p>
        </p:txBody>
      </p:sp>
      <p:sp>
        <p:nvSpPr>
          <p:cNvPr id="14" name="Rectangle 10"/>
          <p:cNvSpPr>
            <a:spLocks noChangeArrowheads="1"/>
          </p:cNvSpPr>
          <p:nvPr/>
        </p:nvSpPr>
        <p:spPr bwMode="auto">
          <a:xfrm>
            <a:off x="3879850" y="4679950"/>
            <a:ext cx="603250" cy="9525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999999"/>
              </a:gs>
            </a:gsLst>
            <a:lin ang="5400000" scaled="1"/>
          </a:gradFill>
          <a:ln w="12700">
            <a:solidFill>
              <a:srgbClr val="666666"/>
            </a:solidFill>
            <a:miter lim="800000"/>
            <a:headEnd/>
            <a:tailEnd/>
          </a:ln>
          <a:effectLst>
            <a:outerShdw dist="28398" dir="3806097" algn="ctr" rotWithShape="0">
              <a:srgbClr val="7F7F7F">
                <a:alpha val="50000"/>
              </a:srgb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fr-CH">
              <a:latin typeface="+mn-lt"/>
              <a:cs typeface="+mn-cs"/>
            </a:endParaRPr>
          </a:p>
        </p:txBody>
      </p:sp>
      <p:sp>
        <p:nvSpPr>
          <p:cNvPr id="15" name="Rectangle 11"/>
          <p:cNvSpPr>
            <a:spLocks noChangeArrowheads="1"/>
          </p:cNvSpPr>
          <p:nvPr/>
        </p:nvSpPr>
        <p:spPr bwMode="auto">
          <a:xfrm>
            <a:off x="4152900" y="4775200"/>
            <a:ext cx="90488" cy="18288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999999"/>
              </a:gs>
            </a:gsLst>
            <a:lin ang="5400000" scaled="1"/>
          </a:gradFill>
          <a:ln w="12700">
            <a:solidFill>
              <a:srgbClr val="666666"/>
            </a:solidFill>
            <a:miter lim="800000"/>
            <a:headEnd/>
            <a:tailEnd/>
          </a:ln>
          <a:effectLst>
            <a:outerShdw dist="28398" dir="3806097" algn="ctr" rotWithShape="0">
              <a:srgbClr val="7F7F7F">
                <a:alpha val="50000"/>
              </a:srgb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fr-CH">
              <a:latin typeface="+mn-lt"/>
              <a:cs typeface="+mn-cs"/>
            </a:endParaRPr>
          </a:p>
        </p:txBody>
      </p:sp>
      <p:sp>
        <p:nvSpPr>
          <p:cNvPr id="16" name="Rectangle 12"/>
          <p:cNvSpPr>
            <a:spLocks noChangeArrowheads="1"/>
          </p:cNvSpPr>
          <p:nvPr/>
        </p:nvSpPr>
        <p:spPr bwMode="auto">
          <a:xfrm>
            <a:off x="7002463" y="4679950"/>
            <a:ext cx="604837" cy="9525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999999"/>
              </a:gs>
            </a:gsLst>
            <a:lin ang="5400000" scaled="1"/>
          </a:gradFill>
          <a:ln w="12700">
            <a:solidFill>
              <a:srgbClr val="666666"/>
            </a:solidFill>
            <a:miter lim="800000"/>
            <a:headEnd/>
            <a:tailEnd/>
          </a:ln>
          <a:effectLst>
            <a:outerShdw dist="28398" dir="3806097" algn="ctr" rotWithShape="0">
              <a:srgbClr val="7F7F7F">
                <a:alpha val="50000"/>
              </a:srgb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fr-CH">
              <a:latin typeface="+mn-lt"/>
              <a:cs typeface="+mn-cs"/>
            </a:endParaRPr>
          </a:p>
        </p:txBody>
      </p:sp>
      <p:sp>
        <p:nvSpPr>
          <p:cNvPr id="17" name="Rectangle 13"/>
          <p:cNvSpPr>
            <a:spLocks noChangeArrowheads="1"/>
          </p:cNvSpPr>
          <p:nvPr/>
        </p:nvSpPr>
        <p:spPr bwMode="auto">
          <a:xfrm>
            <a:off x="7275513" y="4775200"/>
            <a:ext cx="92075" cy="18288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999999"/>
              </a:gs>
            </a:gsLst>
            <a:lin ang="5400000" scaled="1"/>
          </a:gradFill>
          <a:ln w="12700">
            <a:solidFill>
              <a:srgbClr val="666666"/>
            </a:solidFill>
            <a:miter lim="800000"/>
            <a:headEnd/>
            <a:tailEnd/>
          </a:ln>
          <a:effectLst>
            <a:outerShdw dist="28398" dir="3806097" algn="ctr" rotWithShape="0">
              <a:srgbClr val="7F7F7F">
                <a:alpha val="50000"/>
              </a:srgb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fr-CH">
              <a:latin typeface="+mn-lt"/>
              <a:cs typeface="+mn-cs"/>
            </a:endParaRPr>
          </a:p>
        </p:txBody>
      </p:sp>
      <p:sp>
        <p:nvSpPr>
          <p:cNvPr id="18" name="Rectangle 14"/>
          <p:cNvSpPr>
            <a:spLocks noChangeArrowheads="1"/>
          </p:cNvSpPr>
          <p:nvPr/>
        </p:nvSpPr>
        <p:spPr bwMode="auto">
          <a:xfrm>
            <a:off x="3487738" y="3457575"/>
            <a:ext cx="4264025" cy="5207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999999"/>
              </a:gs>
            </a:gsLst>
            <a:lin ang="5400000" scaled="1"/>
          </a:gradFill>
          <a:ln w="12700">
            <a:solidFill>
              <a:srgbClr val="666666"/>
            </a:solidFill>
            <a:miter lim="800000"/>
            <a:headEnd/>
            <a:tailEnd/>
          </a:ln>
          <a:effectLst>
            <a:outerShdw dist="28398" dir="3806097" algn="ctr" rotWithShape="0">
              <a:srgbClr val="7F7F7F">
                <a:alpha val="50000"/>
              </a:srgbClr>
            </a:outerShdw>
          </a:effectLst>
        </p:spPr>
        <p:txBody>
          <a:bodyPr/>
          <a:lstStyle/>
          <a:p>
            <a:pPr>
              <a:spcAft>
                <a:spcPts val="1000"/>
              </a:spcAft>
              <a:defRPr/>
            </a:pPr>
            <a:r>
              <a:rPr lang="fr-CH" sz="1100">
                <a:latin typeface="Calibri" pitchFamily="34" charset="0"/>
                <a:cs typeface="Arial" pitchFamily="34" charset="0"/>
              </a:rPr>
              <a:t>Béton : densité env. 26 Kn/m3</a:t>
            </a:r>
            <a:endParaRPr lang="fr-FR">
              <a:latin typeface="Arial" pitchFamily="34" charset="0"/>
              <a:cs typeface="Arial" pitchFamily="34" charset="0"/>
            </a:endParaRPr>
          </a:p>
        </p:txBody>
      </p:sp>
      <p:sp>
        <p:nvSpPr>
          <p:cNvPr id="14353" name="AutoShape 15"/>
          <p:cNvSpPr>
            <a:spLocks noChangeArrowheads="1"/>
          </p:cNvSpPr>
          <p:nvPr/>
        </p:nvSpPr>
        <p:spPr bwMode="auto">
          <a:xfrm rot="5400000">
            <a:off x="5233195" y="3205956"/>
            <a:ext cx="950912" cy="593725"/>
          </a:xfrm>
          <a:prstGeom prst="notchedRightArrow">
            <a:avLst>
              <a:gd name="adj1" fmla="val 50000"/>
              <a:gd name="adj2" fmla="val 4004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fr-CH">
              <a:latin typeface="Calibri" pitchFamily="34" charset="0"/>
            </a:endParaRPr>
          </a:p>
        </p:txBody>
      </p:sp>
      <p:sp>
        <p:nvSpPr>
          <p:cNvPr id="14354" name="ZoneTexte 19"/>
          <p:cNvSpPr txBox="1">
            <a:spLocks noChangeArrowheads="1"/>
          </p:cNvSpPr>
          <p:nvPr/>
        </p:nvSpPr>
        <p:spPr bwMode="auto">
          <a:xfrm>
            <a:off x="5924550" y="2909888"/>
            <a:ext cx="1073150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CH" sz="2800">
                <a:latin typeface="Calibri" pitchFamily="34" charset="0"/>
              </a:rPr>
              <a:t>Q</a:t>
            </a:r>
            <a:r>
              <a:rPr lang="fr-CH" sz="2800" baseline="30000">
                <a:latin typeface="Calibri" pitchFamily="34" charset="0"/>
              </a:rPr>
              <a:t>d</a:t>
            </a:r>
          </a:p>
        </p:txBody>
      </p:sp>
      <p:sp>
        <p:nvSpPr>
          <p:cNvPr id="14355" name="Text Box 16"/>
          <p:cNvSpPr txBox="1">
            <a:spLocks noChangeArrowheads="1"/>
          </p:cNvSpPr>
          <p:nvPr/>
        </p:nvSpPr>
        <p:spPr bwMode="auto">
          <a:xfrm>
            <a:off x="2339975" y="3432175"/>
            <a:ext cx="712788" cy="611188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Aft>
                <a:spcPts val="1000"/>
              </a:spcAft>
            </a:pPr>
            <a:r>
              <a:rPr lang="fr-CH" sz="1000">
                <a:latin typeface="Calibri" pitchFamily="34" charset="0"/>
              </a:rPr>
              <a:t>Épaisseur</a:t>
            </a:r>
          </a:p>
          <a:p>
            <a:pPr>
              <a:spcAft>
                <a:spcPts val="1000"/>
              </a:spcAft>
            </a:pPr>
            <a:r>
              <a:rPr lang="fr-CH" sz="1000">
                <a:latin typeface="Calibri" pitchFamily="34" charset="0"/>
              </a:rPr>
              <a:t>De dalle</a:t>
            </a:r>
            <a:endParaRPr lang="fr-FR"/>
          </a:p>
        </p:txBody>
      </p:sp>
      <p:cxnSp>
        <p:nvCxnSpPr>
          <p:cNvPr id="14356" name="AutoShape 17"/>
          <p:cNvCxnSpPr>
            <a:cxnSpLocks noChangeShapeType="1"/>
          </p:cNvCxnSpPr>
          <p:nvPr/>
        </p:nvCxnSpPr>
        <p:spPr bwMode="auto">
          <a:xfrm>
            <a:off x="3276600" y="3432175"/>
            <a:ext cx="0" cy="5207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22" name="Zone de texte 2"/>
          <p:cNvSpPr txBox="1">
            <a:spLocks noChangeArrowheads="1"/>
          </p:cNvSpPr>
          <p:nvPr/>
        </p:nvSpPr>
        <p:spPr bwMode="auto">
          <a:xfrm>
            <a:off x="1541463" y="2370138"/>
            <a:ext cx="5700712" cy="41592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Aft>
                <a:spcPts val="1000"/>
              </a:spcAft>
            </a:pPr>
            <a:r>
              <a:rPr lang="fr-CH" sz="1100">
                <a:latin typeface="Calibri" pitchFamily="34" charset="0"/>
              </a:rPr>
              <a:t>Charge béton            poids propre                                 surcharge durant le bétonnage</a:t>
            </a:r>
            <a:endParaRPr lang="fr-FR"/>
          </a:p>
        </p:txBody>
      </p:sp>
      <p:sp>
        <p:nvSpPr>
          <p:cNvPr id="3" name="Rectangle à coins arrondis 2"/>
          <p:cNvSpPr/>
          <p:nvPr/>
        </p:nvSpPr>
        <p:spPr>
          <a:xfrm>
            <a:off x="250825" y="3995738"/>
            <a:ext cx="2365375" cy="1793875"/>
          </a:xfrm>
          <a:prstGeom prst="wedgeRoundRectCallout">
            <a:avLst>
              <a:gd name="adj1" fmla="val 49601"/>
              <a:gd name="adj2" fmla="val -126381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CH" sz="2400" dirty="0"/>
              <a:t>g </a:t>
            </a:r>
            <a:r>
              <a:rPr lang="fr-CH" sz="1400" dirty="0"/>
              <a:t>béton </a:t>
            </a:r>
            <a:r>
              <a:rPr lang="fr-CH" dirty="0"/>
              <a:t>=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CH" dirty="0"/>
              <a:t> </a:t>
            </a:r>
            <a:r>
              <a:rPr lang="fr-CH" sz="1200" dirty="0"/>
              <a:t>densité (26 </a:t>
            </a:r>
            <a:r>
              <a:rPr lang="fr-CH" sz="1200" dirty="0" err="1"/>
              <a:t>Kn</a:t>
            </a:r>
            <a:r>
              <a:rPr lang="fr-CH" sz="1200" dirty="0"/>
              <a:t>/m3 x épaisseur)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Rectangle 61"/>
          <p:cNvSpPr/>
          <p:nvPr/>
        </p:nvSpPr>
        <p:spPr>
          <a:xfrm>
            <a:off x="971599" y="3262180"/>
            <a:ext cx="433334" cy="14401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  <a:scene3d>
            <a:camera prst="isometricOffAxis1Top"/>
            <a:lightRig rig="threePt" dir="t"/>
          </a:scene3d>
          <a:sp3d extrusionH="444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CH"/>
          </a:p>
        </p:txBody>
      </p:sp>
      <p:sp>
        <p:nvSpPr>
          <p:cNvPr id="63" name="Rectangle 62"/>
          <p:cNvSpPr/>
          <p:nvPr/>
        </p:nvSpPr>
        <p:spPr>
          <a:xfrm>
            <a:off x="1188265" y="3406196"/>
            <a:ext cx="72651" cy="1704405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  <a:scene3d>
            <a:camera prst="isometricOffAxis1Right"/>
            <a:lightRig rig="threePt" dir="t"/>
          </a:scene3d>
          <a:sp3d extrusionH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CH"/>
          </a:p>
        </p:txBody>
      </p:sp>
      <p:sp>
        <p:nvSpPr>
          <p:cNvPr id="58" name="Rectangle 57"/>
          <p:cNvSpPr/>
          <p:nvPr/>
        </p:nvSpPr>
        <p:spPr>
          <a:xfrm>
            <a:off x="5564966" y="4359934"/>
            <a:ext cx="433334" cy="14401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  <a:scene3d>
            <a:camera prst="isometricOffAxis1Top"/>
            <a:lightRig rig="threePt" dir="t"/>
          </a:scene3d>
          <a:sp3d extrusionH="444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CH"/>
          </a:p>
        </p:txBody>
      </p:sp>
      <p:sp>
        <p:nvSpPr>
          <p:cNvPr id="59" name="Rectangle 58"/>
          <p:cNvSpPr/>
          <p:nvPr/>
        </p:nvSpPr>
        <p:spPr>
          <a:xfrm>
            <a:off x="5781632" y="4503950"/>
            <a:ext cx="72651" cy="1704405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  <a:scene3d>
            <a:camera prst="isometricOffAxis1Right"/>
            <a:lightRig rig="threePt" dir="t"/>
          </a:scene3d>
          <a:sp3d extrusionH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CH"/>
          </a:p>
        </p:txBody>
      </p:sp>
      <p:sp>
        <p:nvSpPr>
          <p:cNvPr id="56" name="Rectangle 55"/>
          <p:cNvSpPr/>
          <p:nvPr/>
        </p:nvSpPr>
        <p:spPr>
          <a:xfrm>
            <a:off x="3490594" y="4820939"/>
            <a:ext cx="433334" cy="14401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  <a:scene3d>
            <a:camera prst="isometricOffAxis1Top"/>
            <a:lightRig rig="threePt" dir="t"/>
          </a:scene3d>
          <a:sp3d extrusionH="444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CH"/>
          </a:p>
        </p:txBody>
      </p:sp>
      <p:sp>
        <p:nvSpPr>
          <p:cNvPr id="20" name="Rectangle 19"/>
          <p:cNvSpPr/>
          <p:nvPr/>
        </p:nvSpPr>
        <p:spPr>
          <a:xfrm>
            <a:off x="2259914" y="422551"/>
            <a:ext cx="180020" cy="6727676"/>
          </a:xfrm>
          <a:prstGeom prst="rect">
            <a:avLst/>
          </a:prstGeom>
          <a:scene3d>
            <a:camera prst="isometricOffAxis1Top"/>
            <a:lightRig rig="threePt" dir="t"/>
          </a:scene3d>
          <a:sp3d extrusionH="215900" prstMaterial="matte">
            <a:bevelB prst="relaxedInset"/>
            <a:extrusionClr>
              <a:schemeClr val="accent1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CH"/>
          </a:p>
        </p:txBody>
      </p:sp>
      <p:sp>
        <p:nvSpPr>
          <p:cNvPr id="22" name="Rectangle 21"/>
          <p:cNvSpPr/>
          <p:nvPr/>
        </p:nvSpPr>
        <p:spPr>
          <a:xfrm>
            <a:off x="4341946" y="30996"/>
            <a:ext cx="180020" cy="6727676"/>
          </a:xfrm>
          <a:prstGeom prst="rect">
            <a:avLst/>
          </a:prstGeom>
          <a:scene3d>
            <a:camera prst="isometricOffAxis1Top"/>
            <a:lightRig rig="threePt" dir="t"/>
          </a:scene3d>
          <a:sp3d extrusionH="215900" prstMaterial="matte">
            <a:bevelB prst="relaxedInset"/>
            <a:extrusionClr>
              <a:schemeClr val="accent1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CH"/>
          </a:p>
        </p:txBody>
      </p:sp>
      <p:sp>
        <p:nvSpPr>
          <p:cNvPr id="24" name="Rectangle 23"/>
          <p:cNvSpPr/>
          <p:nvPr/>
        </p:nvSpPr>
        <p:spPr>
          <a:xfrm>
            <a:off x="-123023" y="2633984"/>
            <a:ext cx="5904656" cy="216024"/>
          </a:xfrm>
          <a:prstGeom prst="rect">
            <a:avLst/>
          </a:prstGeom>
          <a:scene3d>
            <a:camera prst="isometricOffAxis1Top"/>
            <a:lightRig rig="threePt" dir="t"/>
          </a:scene3d>
          <a:sp3d extrusionH="2286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CH"/>
          </a:p>
        </p:txBody>
      </p:sp>
      <p:sp>
        <p:nvSpPr>
          <p:cNvPr id="23" name="Rectangle 22"/>
          <p:cNvSpPr/>
          <p:nvPr/>
        </p:nvSpPr>
        <p:spPr>
          <a:xfrm>
            <a:off x="1651960" y="4098266"/>
            <a:ext cx="5904656" cy="216024"/>
          </a:xfrm>
          <a:prstGeom prst="rect">
            <a:avLst/>
          </a:prstGeom>
          <a:scene3d>
            <a:camera prst="isometricOffAxis1Top"/>
            <a:lightRig rig="threePt" dir="t"/>
          </a:scene3d>
          <a:sp3d extrusionH="2286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CH"/>
          </a:p>
        </p:txBody>
      </p:sp>
      <p:sp>
        <p:nvSpPr>
          <p:cNvPr id="15370" name="Titre 1"/>
          <p:cNvSpPr>
            <a:spLocks noGrp="1"/>
          </p:cNvSpPr>
          <p:nvPr>
            <p:ph type="title"/>
          </p:nvPr>
        </p:nvSpPr>
        <p:spPr>
          <a:xfrm>
            <a:off x="406400" y="-38100"/>
            <a:ext cx="8229600" cy="1143000"/>
          </a:xfrm>
        </p:spPr>
        <p:txBody>
          <a:bodyPr/>
          <a:lstStyle/>
          <a:p>
            <a:pPr eaLnBrk="1" hangingPunct="1"/>
            <a:r>
              <a:rPr lang="fr-CH" smtClean="0"/>
              <a:t>Carrelets transversaux</a:t>
            </a:r>
          </a:p>
        </p:txBody>
      </p:sp>
      <p:sp>
        <p:nvSpPr>
          <p:cNvPr id="18" name="Rectangle 17"/>
          <p:cNvSpPr/>
          <p:nvPr/>
        </p:nvSpPr>
        <p:spPr>
          <a:xfrm>
            <a:off x="682282" y="3286822"/>
            <a:ext cx="5904656" cy="216024"/>
          </a:xfrm>
          <a:prstGeom prst="rect">
            <a:avLst/>
          </a:prstGeom>
          <a:scene3d>
            <a:camera prst="isometricOffAxis1Top"/>
            <a:lightRig rig="threePt" dir="t"/>
          </a:scene3d>
          <a:sp3d extrusionH="2286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CH"/>
          </a:p>
        </p:txBody>
      </p:sp>
      <p:sp>
        <p:nvSpPr>
          <p:cNvPr id="25" name="Rectangle 24"/>
          <p:cNvSpPr/>
          <p:nvPr/>
        </p:nvSpPr>
        <p:spPr>
          <a:xfrm>
            <a:off x="1584798" y="1125020"/>
            <a:ext cx="1809025" cy="4930710"/>
          </a:xfrm>
          <a:prstGeom prst="rect">
            <a:avLst/>
          </a:prstGeom>
          <a:solidFill>
            <a:srgbClr val="FFC000"/>
          </a:solidFill>
          <a:scene3d>
            <a:camera prst="isometricOffAxis1Top"/>
            <a:lightRig rig="twoPt" dir="t"/>
          </a:scene3d>
          <a:sp3d extrusionH="57150" contourW="12700" prstMaterial="plastic">
            <a:contourClr>
              <a:schemeClr val="accent6">
                <a:lumMod val="75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CH"/>
          </a:p>
        </p:txBody>
      </p:sp>
      <p:sp>
        <p:nvSpPr>
          <p:cNvPr id="26" name="Rectangle 25"/>
          <p:cNvSpPr/>
          <p:nvPr/>
        </p:nvSpPr>
        <p:spPr>
          <a:xfrm>
            <a:off x="3281547" y="829157"/>
            <a:ext cx="1809025" cy="4930710"/>
          </a:xfrm>
          <a:prstGeom prst="rect">
            <a:avLst/>
          </a:prstGeom>
          <a:solidFill>
            <a:srgbClr val="FFC000"/>
          </a:solidFill>
          <a:scene3d>
            <a:camera prst="isometricOffAxis1Top"/>
            <a:lightRig rig="twoPt" dir="t"/>
          </a:scene3d>
          <a:sp3d extrusionH="57150" contourW="12700" prstMaterial="plastic">
            <a:contourClr>
              <a:schemeClr val="accent6">
                <a:lumMod val="75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CH"/>
          </a:p>
        </p:txBody>
      </p:sp>
      <p:cxnSp>
        <p:nvCxnSpPr>
          <p:cNvPr id="28" name="Connecteur droit 27"/>
          <p:cNvCxnSpPr/>
          <p:nvPr/>
        </p:nvCxnSpPr>
        <p:spPr>
          <a:xfrm flipV="1">
            <a:off x="5781675" y="1989138"/>
            <a:ext cx="1593850" cy="36036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cteur droit 29"/>
          <p:cNvCxnSpPr/>
          <p:nvPr/>
        </p:nvCxnSpPr>
        <p:spPr>
          <a:xfrm flipV="1">
            <a:off x="6594475" y="2670175"/>
            <a:ext cx="1563688" cy="3048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cteur droit 30"/>
          <p:cNvCxnSpPr/>
          <p:nvPr/>
        </p:nvCxnSpPr>
        <p:spPr>
          <a:xfrm flipV="1">
            <a:off x="7443788" y="3530600"/>
            <a:ext cx="1428750" cy="255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cteur droit 34"/>
          <p:cNvCxnSpPr/>
          <p:nvPr/>
        </p:nvCxnSpPr>
        <p:spPr>
          <a:xfrm>
            <a:off x="7164388" y="1989138"/>
            <a:ext cx="1708150" cy="166846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78" name="ZoneTexte 47"/>
          <p:cNvSpPr txBox="1">
            <a:spLocks noChangeArrowheads="1"/>
          </p:cNvSpPr>
          <p:nvPr/>
        </p:nvSpPr>
        <p:spPr bwMode="auto">
          <a:xfrm>
            <a:off x="7575550" y="2163763"/>
            <a:ext cx="6477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CH">
                <a:latin typeface="Calibri" pitchFamily="34" charset="0"/>
              </a:rPr>
              <a:t>X</a:t>
            </a:r>
          </a:p>
        </p:txBody>
      </p:sp>
      <p:sp>
        <p:nvSpPr>
          <p:cNvPr id="15379" name="ZoneTexte 48"/>
          <p:cNvSpPr txBox="1">
            <a:spLocks noChangeArrowheads="1"/>
          </p:cNvSpPr>
          <p:nvPr/>
        </p:nvSpPr>
        <p:spPr bwMode="auto">
          <a:xfrm>
            <a:off x="8223250" y="2790825"/>
            <a:ext cx="64928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CH">
                <a:latin typeface="Calibri" pitchFamily="34" charset="0"/>
              </a:rPr>
              <a:t>X</a:t>
            </a:r>
          </a:p>
        </p:txBody>
      </p:sp>
      <p:cxnSp>
        <p:nvCxnSpPr>
          <p:cNvPr id="51" name="Connecteur droit 50"/>
          <p:cNvCxnSpPr/>
          <p:nvPr/>
        </p:nvCxnSpPr>
        <p:spPr>
          <a:xfrm>
            <a:off x="3924300" y="5084763"/>
            <a:ext cx="1511300" cy="122396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necteur droit 51"/>
          <p:cNvCxnSpPr/>
          <p:nvPr/>
        </p:nvCxnSpPr>
        <p:spPr>
          <a:xfrm>
            <a:off x="6045200" y="4743450"/>
            <a:ext cx="1511300" cy="122555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necteur droit 53"/>
          <p:cNvCxnSpPr/>
          <p:nvPr/>
        </p:nvCxnSpPr>
        <p:spPr>
          <a:xfrm flipV="1">
            <a:off x="4787900" y="5759450"/>
            <a:ext cx="2879725" cy="4064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83" name="ZoneTexte 54"/>
          <p:cNvSpPr txBox="1">
            <a:spLocks noChangeArrowheads="1"/>
          </p:cNvSpPr>
          <p:nvPr/>
        </p:nvSpPr>
        <p:spPr bwMode="auto">
          <a:xfrm>
            <a:off x="5915025" y="5549900"/>
            <a:ext cx="6477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CH">
                <a:latin typeface="Calibri" pitchFamily="34" charset="0"/>
              </a:rPr>
              <a:t>Y</a:t>
            </a:r>
          </a:p>
        </p:txBody>
      </p:sp>
      <p:sp>
        <p:nvSpPr>
          <p:cNvPr id="57" name="Rectangle 56"/>
          <p:cNvSpPr/>
          <p:nvPr/>
        </p:nvSpPr>
        <p:spPr>
          <a:xfrm>
            <a:off x="3707260" y="4964955"/>
            <a:ext cx="72651" cy="1704405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  <a:scene3d>
            <a:camera prst="isometricOffAxis1Right"/>
            <a:lightRig rig="threePt" dir="t"/>
          </a:scene3d>
          <a:sp3d extrusionH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CH"/>
          </a:p>
        </p:txBody>
      </p:sp>
      <p:cxnSp>
        <p:nvCxnSpPr>
          <p:cNvPr id="64" name="Connecteur droit 63"/>
          <p:cNvCxnSpPr/>
          <p:nvPr/>
        </p:nvCxnSpPr>
        <p:spPr>
          <a:xfrm flipV="1">
            <a:off x="179388" y="4500563"/>
            <a:ext cx="950912" cy="13652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Connecteur droit 65"/>
          <p:cNvCxnSpPr/>
          <p:nvPr/>
        </p:nvCxnSpPr>
        <p:spPr>
          <a:xfrm flipV="1">
            <a:off x="2484438" y="6308725"/>
            <a:ext cx="950912" cy="13652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necteur droit 66"/>
          <p:cNvCxnSpPr/>
          <p:nvPr/>
        </p:nvCxnSpPr>
        <p:spPr>
          <a:xfrm>
            <a:off x="136525" y="4502150"/>
            <a:ext cx="2692400" cy="212566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88" name="ZoneTexte 68"/>
          <p:cNvSpPr txBox="1">
            <a:spLocks noChangeArrowheads="1"/>
          </p:cNvSpPr>
          <p:nvPr/>
        </p:nvSpPr>
        <p:spPr bwMode="auto">
          <a:xfrm>
            <a:off x="1397000" y="5262563"/>
            <a:ext cx="6477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CH">
                <a:latin typeface="Calibri" pitchFamily="34" charset="0"/>
              </a:rPr>
              <a:t>Z</a:t>
            </a:r>
          </a:p>
        </p:txBody>
      </p:sp>
      <p:sp>
        <p:nvSpPr>
          <p:cNvPr id="15389" name="ZoneTexte 71"/>
          <p:cNvSpPr txBox="1">
            <a:spLocks noChangeArrowheads="1"/>
          </p:cNvSpPr>
          <p:nvPr/>
        </p:nvSpPr>
        <p:spPr bwMode="auto">
          <a:xfrm rot="2328313">
            <a:off x="-233363" y="5588000"/>
            <a:ext cx="3136901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CH">
                <a:latin typeface="Calibri" pitchFamily="34" charset="0"/>
              </a:rPr>
              <a:t>Ecartement des étais</a:t>
            </a:r>
          </a:p>
        </p:txBody>
      </p:sp>
      <p:sp>
        <p:nvSpPr>
          <p:cNvPr id="15390" name="ZoneTexte 72"/>
          <p:cNvSpPr txBox="1">
            <a:spLocks noChangeArrowheads="1"/>
          </p:cNvSpPr>
          <p:nvPr/>
        </p:nvSpPr>
        <p:spPr bwMode="auto">
          <a:xfrm rot="-497939">
            <a:off x="5270500" y="6022975"/>
            <a:ext cx="24193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CH">
                <a:latin typeface="Calibri" pitchFamily="34" charset="0"/>
              </a:rPr>
              <a:t>Ecartement des poutres</a:t>
            </a:r>
          </a:p>
        </p:txBody>
      </p:sp>
      <p:sp>
        <p:nvSpPr>
          <p:cNvPr id="15391" name="ZoneTexte 73"/>
          <p:cNvSpPr txBox="1">
            <a:spLocks noChangeArrowheads="1"/>
          </p:cNvSpPr>
          <p:nvPr/>
        </p:nvSpPr>
        <p:spPr bwMode="auto">
          <a:xfrm rot="2834627">
            <a:off x="5891212" y="2962276"/>
            <a:ext cx="378777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CH">
                <a:latin typeface="Calibri" pitchFamily="34" charset="0"/>
              </a:rPr>
              <a:t>Ecartement des carrelets transversaux</a:t>
            </a:r>
          </a:p>
        </p:txBody>
      </p:sp>
      <p:sp>
        <p:nvSpPr>
          <p:cNvPr id="75" name="Rectangle avec flèche vers le bas 74"/>
          <p:cNvSpPr/>
          <p:nvPr/>
        </p:nvSpPr>
        <p:spPr>
          <a:xfrm rot="20388667">
            <a:off x="4799013" y="1177925"/>
            <a:ext cx="2079625" cy="968375"/>
          </a:xfrm>
          <a:prstGeom prst="down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CH" dirty="0"/>
              <a:t>Usuellement 0,5 m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539552" y="188640"/>
          <a:ext cx="8280920" cy="6502400"/>
        </p:xfrm>
        <a:graphic>
          <a:graphicData uri="http://schemas.openxmlformats.org/drawingml/2006/table">
            <a:tbl>
              <a:tblPr firstRow="1" bandRow="1"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tableStyleId>{073A0DAA-6AF3-43AB-8588-CEC1D06C72B9}</a:tableStyleId>
              </a:tblPr>
              <a:tblGrid>
                <a:gridCol w="1018399"/>
                <a:gridCol w="882612"/>
                <a:gridCol w="835293"/>
                <a:gridCol w="576064"/>
                <a:gridCol w="576064"/>
                <a:gridCol w="504056"/>
                <a:gridCol w="576064"/>
                <a:gridCol w="504056"/>
                <a:gridCol w="576064"/>
                <a:gridCol w="504056"/>
                <a:gridCol w="576064"/>
                <a:gridCol w="576064"/>
                <a:gridCol w="576064"/>
              </a:tblGrid>
              <a:tr h="936104">
                <a:tc>
                  <a:txBody>
                    <a:bodyPr/>
                    <a:lstStyle/>
                    <a:p>
                      <a:r>
                        <a:rPr lang="fr-CH" sz="1200" dirty="0" smtClean="0"/>
                        <a:t>Ep. De dalle</a:t>
                      </a:r>
                      <a:endParaRPr lang="fr-CH" sz="1200" dirty="0"/>
                    </a:p>
                  </a:txBody>
                  <a:tcPr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CH" sz="1100" dirty="0" smtClean="0"/>
                        <a:t>Ecartement </a:t>
                      </a:r>
                    </a:p>
                    <a:p>
                      <a:r>
                        <a:rPr lang="fr-CH" sz="1100" dirty="0" smtClean="0"/>
                        <a:t>Des traverses «X» = 0.5</a:t>
                      </a:r>
                      <a:endParaRPr lang="fr-CH" sz="1200" dirty="0"/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CH" sz="1050" dirty="0" smtClean="0"/>
                        <a:t>Ecartement </a:t>
                      </a:r>
                    </a:p>
                    <a:p>
                      <a:r>
                        <a:rPr lang="fr-CH" sz="1050" dirty="0" smtClean="0"/>
                        <a:t>Des traverses «X» = 0.75</a:t>
                      </a:r>
                      <a:endParaRPr lang="fr-CH" sz="1100" dirty="0" smtClean="0"/>
                    </a:p>
                    <a:p>
                      <a:endParaRPr lang="fr-CH" dirty="0"/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gridSpan="10">
                  <a:txBody>
                    <a:bodyPr/>
                    <a:lstStyle/>
                    <a:p>
                      <a:r>
                        <a:rPr lang="fr-CH" dirty="0" smtClean="0"/>
                        <a:t>Ecartement des poutres de coffrage  «Y»</a:t>
                      </a:r>
                      <a:endParaRPr lang="fr-CH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CH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CH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CH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CH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CH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CH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CH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CH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fr-C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sz="1400" b="1" i="1" dirty="0" smtClean="0"/>
                        <a:t>1.00</a:t>
                      </a:r>
                      <a:endParaRPr lang="fr-CH" sz="14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sz="1400" b="1" i="1" dirty="0" smtClean="0"/>
                        <a:t>1.25</a:t>
                      </a:r>
                      <a:endParaRPr lang="fr-CH" sz="14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sz="1400" b="1" i="1" dirty="0" smtClean="0"/>
                        <a:t>1.50</a:t>
                      </a:r>
                      <a:endParaRPr lang="fr-CH" sz="14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sz="1400" b="1" i="1" dirty="0" smtClean="0"/>
                        <a:t>1.75</a:t>
                      </a:r>
                      <a:endParaRPr lang="fr-CH" sz="14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sz="1400" b="1" i="1" dirty="0" smtClean="0"/>
                        <a:t>2.00</a:t>
                      </a:r>
                      <a:endParaRPr lang="fr-CH" sz="14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sz="1400" b="1" i="1" dirty="0" smtClean="0"/>
                        <a:t>2.25</a:t>
                      </a:r>
                      <a:endParaRPr lang="fr-CH" sz="14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sz="1400" b="1" i="1" dirty="0" smtClean="0"/>
                        <a:t>2.50</a:t>
                      </a:r>
                      <a:endParaRPr lang="fr-CH" sz="14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sz="1400" b="1" i="1" dirty="0" smtClean="0"/>
                        <a:t>2.75</a:t>
                      </a:r>
                      <a:endParaRPr lang="fr-CH" sz="14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sz="1400" b="1" i="1" dirty="0" smtClean="0"/>
                        <a:t>3.00</a:t>
                      </a:r>
                      <a:endParaRPr lang="fr-CH" sz="14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sz="1400" b="1" i="1" dirty="0" smtClean="0"/>
                        <a:t>3.50</a:t>
                      </a:r>
                      <a:endParaRPr lang="fr-CH" sz="1400" b="1" i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CH" sz="1400" b="1" i="1" dirty="0" smtClean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H" sz="14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3.63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H" sz="14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3.17</a:t>
                      </a:r>
                      <a:endParaRPr lang="fr-CH" sz="14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sz="1400" dirty="0" smtClean="0"/>
                        <a:t>2.88</a:t>
                      </a:r>
                      <a:endParaRPr lang="fr-C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sz="1400" dirty="0" smtClean="0"/>
                        <a:t>2.67</a:t>
                      </a:r>
                      <a:endParaRPr lang="fr-C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sz="1400" dirty="0" smtClean="0"/>
                        <a:t>2.46</a:t>
                      </a:r>
                      <a:endParaRPr lang="fr-C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sz="1400" dirty="0" smtClean="0"/>
                        <a:t>2.28</a:t>
                      </a:r>
                      <a:endParaRPr lang="fr-C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sz="1400" dirty="0" smtClean="0"/>
                        <a:t>2.13</a:t>
                      </a:r>
                      <a:endParaRPr lang="fr-C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sz="1400" dirty="0" smtClean="0"/>
                        <a:t>2.01</a:t>
                      </a:r>
                      <a:endParaRPr lang="fr-C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sz="1400" dirty="0" smtClean="0"/>
                        <a:t>1.82</a:t>
                      </a:r>
                      <a:endParaRPr lang="fr-C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sz="1400" dirty="0" smtClean="0"/>
                        <a:t>1.65</a:t>
                      </a:r>
                      <a:endParaRPr lang="fr-C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sz="1400" dirty="0" smtClean="0"/>
                        <a:t>1.52</a:t>
                      </a:r>
                      <a:endParaRPr lang="fr-C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sz="1400" dirty="0" smtClean="0"/>
                        <a:t>1.30</a:t>
                      </a:r>
                      <a:endParaRPr lang="fr-CH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CH" sz="1400" b="1" i="1" dirty="0" smtClean="0"/>
                        <a:t>12</a:t>
                      </a:r>
                      <a:endParaRPr lang="fr-CH" sz="14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H" sz="14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3.43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H" sz="14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3.00</a:t>
                      </a:r>
                      <a:endParaRPr lang="fr-CH" sz="14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sz="1400" dirty="0" smtClean="0"/>
                        <a:t>2.72</a:t>
                      </a:r>
                      <a:endParaRPr lang="fr-C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sz="1400" dirty="0" smtClean="0"/>
                        <a:t>2.53</a:t>
                      </a:r>
                      <a:endParaRPr lang="fr-C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sz="1400" dirty="0" smtClean="0"/>
                        <a:t>2.33</a:t>
                      </a:r>
                      <a:endParaRPr lang="fr-C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sz="1400" dirty="0" smtClean="0"/>
                        <a:t>2.16</a:t>
                      </a:r>
                      <a:endParaRPr lang="fr-C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sz="1400" dirty="0" smtClean="0"/>
                        <a:t>2.02</a:t>
                      </a:r>
                      <a:endParaRPr lang="fr-C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sz="1400" dirty="0" smtClean="0"/>
                        <a:t>1.81</a:t>
                      </a:r>
                      <a:endParaRPr lang="fr-C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sz="1400" dirty="0" smtClean="0"/>
                        <a:t>1.63</a:t>
                      </a:r>
                      <a:endParaRPr lang="fr-C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sz="1400" dirty="0" smtClean="0"/>
                        <a:t>1.48</a:t>
                      </a:r>
                      <a:endParaRPr lang="fr-C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sz="1400" dirty="0" smtClean="0"/>
                        <a:t>1.36</a:t>
                      </a:r>
                      <a:endParaRPr lang="fr-C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sz="1400" dirty="0" smtClean="0"/>
                        <a:t>1.16</a:t>
                      </a:r>
                      <a:endParaRPr lang="fr-CH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CH" sz="1400" b="1" i="1" dirty="0" smtClean="0"/>
                        <a:t>14</a:t>
                      </a:r>
                      <a:endParaRPr lang="fr-CH" sz="14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H" sz="14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3.27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H" sz="14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2.86</a:t>
                      </a:r>
                      <a:endParaRPr lang="fr-CH" sz="14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sz="1400" dirty="0" smtClean="0"/>
                        <a:t>2.60</a:t>
                      </a:r>
                      <a:endParaRPr lang="fr-C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sz="1400" dirty="0" smtClean="0"/>
                        <a:t>2.41</a:t>
                      </a:r>
                      <a:endParaRPr lang="fr-C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sz="1400" dirty="0" smtClean="0"/>
                        <a:t>2.21</a:t>
                      </a:r>
                      <a:endParaRPr lang="fr-C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sz="1400" dirty="0" smtClean="0"/>
                        <a:t>2.05</a:t>
                      </a:r>
                      <a:endParaRPr lang="fr-C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sz="1400" dirty="0" smtClean="0"/>
                        <a:t>1.84</a:t>
                      </a:r>
                      <a:endParaRPr lang="fr-C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sz="1400" dirty="0" smtClean="0"/>
                        <a:t>1.63</a:t>
                      </a:r>
                      <a:endParaRPr lang="fr-C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sz="1400" dirty="0" smtClean="0"/>
                        <a:t>1.47</a:t>
                      </a:r>
                      <a:endParaRPr lang="fr-C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sz="1400" dirty="0" smtClean="0"/>
                        <a:t>1.34</a:t>
                      </a:r>
                      <a:endParaRPr lang="fr-C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sz="1400" dirty="0" smtClean="0"/>
                        <a:t>1.23</a:t>
                      </a:r>
                      <a:endParaRPr lang="fr-C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sz="1400" dirty="0" smtClean="0"/>
                        <a:t>1.05</a:t>
                      </a:r>
                      <a:endParaRPr lang="fr-CH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CH" sz="1400" b="1" i="1" dirty="0" smtClean="0"/>
                        <a:t>16</a:t>
                      </a:r>
                      <a:endParaRPr lang="fr-CH" sz="14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H" sz="14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3.14</a:t>
                      </a:r>
                      <a:endParaRPr lang="fr-CH" sz="14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H" sz="14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2.74</a:t>
                      </a:r>
                      <a:endParaRPr lang="fr-CH" sz="14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sz="1400" dirty="0" smtClean="0"/>
                        <a:t>2.49</a:t>
                      </a:r>
                      <a:endParaRPr lang="fr-C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sz="1400" dirty="0" smtClean="0"/>
                        <a:t>2.31</a:t>
                      </a:r>
                      <a:endParaRPr lang="fr-C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sz="1400" dirty="0" smtClean="0"/>
                        <a:t>2.12</a:t>
                      </a:r>
                      <a:endParaRPr lang="fr-C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sz="1400" dirty="0" smtClean="0"/>
                        <a:t>1.92</a:t>
                      </a:r>
                      <a:endParaRPr lang="fr-C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sz="1400" dirty="0" smtClean="0"/>
                        <a:t>1.68</a:t>
                      </a:r>
                      <a:endParaRPr lang="fr-C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sz="1400" dirty="0" smtClean="0"/>
                        <a:t>1.49</a:t>
                      </a:r>
                      <a:endParaRPr lang="fr-C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sz="1400" dirty="0" smtClean="0"/>
                        <a:t>1.34</a:t>
                      </a:r>
                      <a:endParaRPr lang="fr-C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sz="1400" dirty="0" smtClean="0"/>
                        <a:t>1.22</a:t>
                      </a:r>
                      <a:endParaRPr lang="fr-C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sz="1400" dirty="0" smtClean="0"/>
                        <a:t>1.12</a:t>
                      </a:r>
                      <a:endParaRPr lang="fr-C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sz="1400" dirty="0" smtClean="0"/>
                        <a:t>0.9</a:t>
                      </a:r>
                      <a:endParaRPr lang="fr-CH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CH" sz="1400" b="1" i="1" dirty="0" smtClean="0"/>
                        <a:t>18</a:t>
                      </a:r>
                      <a:endParaRPr lang="fr-CH" sz="14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H" sz="14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3.03</a:t>
                      </a:r>
                      <a:endParaRPr lang="fr-CH" sz="14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H" sz="14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2.65</a:t>
                      </a:r>
                      <a:endParaRPr lang="fr-CH" sz="14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sz="1400" dirty="0" smtClean="0"/>
                        <a:t>2.40</a:t>
                      </a:r>
                      <a:endParaRPr lang="fr-C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sz="1400" dirty="0" smtClean="0"/>
                        <a:t>2.22</a:t>
                      </a:r>
                      <a:endParaRPr lang="fr-C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sz="1400" dirty="0" smtClean="0"/>
                        <a:t>2.03</a:t>
                      </a:r>
                      <a:endParaRPr lang="fr-C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sz="1400" dirty="0" smtClean="0"/>
                        <a:t>1.76</a:t>
                      </a:r>
                      <a:endParaRPr lang="fr-C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sz="1400" dirty="0" smtClean="0"/>
                        <a:t>1.54</a:t>
                      </a:r>
                      <a:endParaRPr lang="fr-C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sz="1400" dirty="0" smtClean="0"/>
                        <a:t>1.37</a:t>
                      </a:r>
                      <a:endParaRPr lang="fr-C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sz="1400" dirty="0" smtClean="0"/>
                        <a:t>1.23</a:t>
                      </a:r>
                      <a:endParaRPr lang="fr-C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sz="1400" dirty="0" smtClean="0"/>
                        <a:t>1.12</a:t>
                      </a:r>
                      <a:endParaRPr lang="fr-C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sz="1400" dirty="0" smtClean="0"/>
                        <a:t>1.03</a:t>
                      </a:r>
                      <a:endParaRPr lang="fr-C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sz="1400" dirty="0" smtClean="0"/>
                        <a:t>0.88</a:t>
                      </a:r>
                      <a:endParaRPr lang="fr-CH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CH" sz="1400" b="1" i="1" dirty="0" smtClean="0"/>
                        <a:t>20</a:t>
                      </a:r>
                      <a:endParaRPr lang="fr-CH" sz="14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H" sz="14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2.93</a:t>
                      </a:r>
                      <a:endParaRPr lang="fr-CH" sz="14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H" sz="14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2.56</a:t>
                      </a:r>
                      <a:endParaRPr lang="fr-CH" sz="14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sz="1400" dirty="0" smtClean="0"/>
                        <a:t>2.32</a:t>
                      </a:r>
                      <a:endParaRPr lang="fr-C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sz="1400" dirty="0" smtClean="0"/>
                        <a:t>2.14</a:t>
                      </a:r>
                      <a:endParaRPr lang="fr-C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sz="1400" dirty="0" smtClean="0"/>
                        <a:t>1.90</a:t>
                      </a:r>
                      <a:endParaRPr lang="fr-C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sz="1400" dirty="0" smtClean="0"/>
                        <a:t>1.63</a:t>
                      </a:r>
                      <a:endParaRPr lang="fr-C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sz="1400" dirty="0" smtClean="0"/>
                        <a:t>1.43</a:t>
                      </a:r>
                      <a:endParaRPr lang="fr-C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sz="1400" dirty="0" smtClean="0"/>
                        <a:t>1.27</a:t>
                      </a:r>
                      <a:endParaRPr lang="fr-C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sz="1400" dirty="0" smtClean="0"/>
                        <a:t>1.14</a:t>
                      </a:r>
                      <a:endParaRPr lang="fr-C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sz="1400" dirty="0" smtClean="0"/>
                        <a:t>1.04</a:t>
                      </a:r>
                      <a:endParaRPr lang="fr-C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sz="1400" dirty="0" smtClean="0"/>
                        <a:t>0.95</a:t>
                      </a:r>
                      <a:endParaRPr lang="fr-C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H" sz="1400" dirty="0"/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CH" sz="1400" b="1" i="1" dirty="0" smtClean="0"/>
                        <a:t>22</a:t>
                      </a:r>
                      <a:endParaRPr lang="fr-CH" sz="14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H" sz="14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2.84</a:t>
                      </a:r>
                      <a:endParaRPr lang="fr-CH" sz="14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H" sz="14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2.48</a:t>
                      </a:r>
                      <a:endParaRPr lang="fr-CH" sz="14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sz="1400" dirty="0" smtClean="0"/>
                        <a:t>2.26</a:t>
                      </a:r>
                      <a:endParaRPr lang="fr-C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sz="1400" dirty="0" smtClean="0"/>
                        <a:t>2.06</a:t>
                      </a:r>
                      <a:endParaRPr lang="fr-C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sz="1400" dirty="0" smtClean="0"/>
                        <a:t>1.77</a:t>
                      </a:r>
                      <a:endParaRPr lang="fr-C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sz="1400" dirty="0" smtClean="0"/>
                        <a:t>1.52</a:t>
                      </a:r>
                      <a:endParaRPr lang="fr-C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sz="1400" dirty="0" smtClean="0"/>
                        <a:t>1.33</a:t>
                      </a:r>
                      <a:endParaRPr lang="fr-C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sz="1400" dirty="0" smtClean="0"/>
                        <a:t>1.18</a:t>
                      </a:r>
                      <a:endParaRPr lang="fr-C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sz="1400" dirty="0" smtClean="0"/>
                        <a:t>1.06</a:t>
                      </a:r>
                      <a:endParaRPr lang="fr-C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sz="1400" dirty="0" smtClean="0"/>
                        <a:t>0.97</a:t>
                      </a:r>
                      <a:endParaRPr lang="fr-C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sz="1400" dirty="0" smtClean="0"/>
                        <a:t>0.89</a:t>
                      </a:r>
                      <a:endParaRPr lang="fr-C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H" sz="1400" dirty="0"/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CH" sz="1400" b="1" i="1" dirty="0" smtClean="0"/>
                        <a:t>24</a:t>
                      </a:r>
                      <a:endParaRPr lang="fr-CH" sz="14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H" sz="14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2.76</a:t>
                      </a:r>
                      <a:endParaRPr lang="fr-CH" sz="14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H" sz="14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2.42</a:t>
                      </a:r>
                      <a:endParaRPr lang="fr-CH" sz="14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sz="1400" dirty="0" smtClean="0"/>
                        <a:t>2.19</a:t>
                      </a:r>
                      <a:endParaRPr lang="fr-C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sz="1400" dirty="0" smtClean="0"/>
                        <a:t>1.99</a:t>
                      </a:r>
                      <a:endParaRPr lang="fr-C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sz="1400" dirty="0" smtClean="0"/>
                        <a:t>1.66</a:t>
                      </a:r>
                      <a:endParaRPr lang="fr-C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sz="1400" dirty="0" smtClean="0"/>
                        <a:t>1.42</a:t>
                      </a:r>
                      <a:endParaRPr lang="fr-C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sz="1400" dirty="0" smtClean="0"/>
                        <a:t>1.24</a:t>
                      </a:r>
                      <a:endParaRPr lang="fr-C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sz="1400" dirty="0" smtClean="0"/>
                        <a:t>1.11</a:t>
                      </a:r>
                      <a:endParaRPr lang="fr-C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sz="1400" dirty="0" smtClean="0"/>
                        <a:t>1.00</a:t>
                      </a:r>
                      <a:endParaRPr lang="fr-C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sz="1400" dirty="0" smtClean="0"/>
                        <a:t>0.90</a:t>
                      </a:r>
                      <a:endParaRPr lang="fr-C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sz="1400" dirty="0" smtClean="0"/>
                        <a:t>0.83</a:t>
                      </a:r>
                      <a:endParaRPr lang="fr-C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H" sz="1400" dirty="0"/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CH" sz="1400" b="1" i="1" dirty="0" smtClean="0"/>
                        <a:t>26</a:t>
                      </a:r>
                      <a:endParaRPr lang="fr-CH" sz="14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H" sz="14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2.70</a:t>
                      </a:r>
                      <a:endParaRPr lang="fr-CH" sz="14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H" sz="14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2.35</a:t>
                      </a:r>
                      <a:endParaRPr lang="fr-CH" sz="14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sz="1400" dirty="0" smtClean="0"/>
                        <a:t>2.14</a:t>
                      </a:r>
                      <a:endParaRPr lang="fr-C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sz="1400" dirty="0" smtClean="0"/>
                        <a:t>1.87</a:t>
                      </a:r>
                      <a:endParaRPr lang="fr-C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sz="1400" dirty="0" smtClean="0"/>
                        <a:t>1.56</a:t>
                      </a:r>
                      <a:endParaRPr lang="fr-C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sz="1400" dirty="0" smtClean="0"/>
                        <a:t>1.34</a:t>
                      </a:r>
                      <a:endParaRPr lang="fr-C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sz="1400" dirty="0" smtClean="0"/>
                        <a:t>1.17</a:t>
                      </a:r>
                      <a:endParaRPr lang="fr-C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sz="1400" dirty="0" smtClean="0"/>
                        <a:t>1.04</a:t>
                      </a:r>
                      <a:endParaRPr lang="fr-C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sz="1400" dirty="0" smtClean="0"/>
                        <a:t>0.93</a:t>
                      </a:r>
                      <a:endParaRPr lang="fr-C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sz="1400" dirty="0" smtClean="0"/>
                        <a:t>0.85</a:t>
                      </a:r>
                      <a:endParaRPr lang="fr-C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H" sz="1400" dirty="0"/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CH" sz="1400" dirty="0"/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CH" sz="1400" b="1" i="1" dirty="0" smtClean="0"/>
                        <a:t>28</a:t>
                      </a:r>
                      <a:endParaRPr lang="fr-CH" sz="14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H" sz="14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2.63</a:t>
                      </a:r>
                      <a:endParaRPr lang="fr-CH" sz="14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H" sz="14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2.30</a:t>
                      </a:r>
                      <a:endParaRPr lang="fr-CH" sz="14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sz="1400" dirty="0" smtClean="0"/>
                        <a:t>2.09</a:t>
                      </a:r>
                      <a:endParaRPr lang="fr-C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sz="1400" dirty="0" smtClean="0"/>
                        <a:t>1.76</a:t>
                      </a:r>
                      <a:endParaRPr lang="fr-C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sz="1400" dirty="0" smtClean="0"/>
                        <a:t>1.47</a:t>
                      </a:r>
                      <a:endParaRPr lang="fr-C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sz="1400" dirty="0" smtClean="0"/>
                        <a:t>1.26</a:t>
                      </a:r>
                      <a:endParaRPr lang="fr-C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sz="1400" dirty="0" smtClean="0"/>
                        <a:t>1.10</a:t>
                      </a:r>
                      <a:endParaRPr lang="fr-C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sz="1400" dirty="0" smtClean="0"/>
                        <a:t>0.98</a:t>
                      </a:r>
                      <a:endParaRPr lang="fr-C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sz="1400" dirty="0" smtClean="0"/>
                        <a:t>0.88</a:t>
                      </a:r>
                      <a:endParaRPr lang="fr-C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sz="1400" dirty="0" smtClean="0"/>
                        <a:t>0.80</a:t>
                      </a:r>
                      <a:endParaRPr lang="fr-C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H" sz="1400" dirty="0"/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CH" sz="1400" dirty="0"/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CH" sz="1400" b="1" i="1" dirty="0" smtClean="0"/>
                        <a:t>30</a:t>
                      </a:r>
                      <a:endParaRPr lang="fr-CH" sz="14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H" sz="14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2.57</a:t>
                      </a:r>
                      <a:endParaRPr lang="fr-CH" sz="14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H" sz="14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2.25</a:t>
                      </a:r>
                      <a:endParaRPr lang="fr-CH" sz="14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sz="1400" dirty="0" smtClean="0"/>
                        <a:t>2.03</a:t>
                      </a:r>
                      <a:endParaRPr lang="fr-C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sz="1400" dirty="0" smtClean="0"/>
                        <a:t>1.66</a:t>
                      </a:r>
                      <a:endParaRPr lang="fr-C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sz="1400" dirty="0" smtClean="0"/>
                        <a:t>1.38</a:t>
                      </a:r>
                      <a:endParaRPr lang="fr-C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sz="1400" dirty="0" smtClean="0"/>
                        <a:t>1.18</a:t>
                      </a:r>
                      <a:endParaRPr lang="fr-C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sz="1400" dirty="0" smtClean="0"/>
                        <a:t>1.04</a:t>
                      </a:r>
                      <a:endParaRPr lang="fr-C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sz="1400" dirty="0" smtClean="0"/>
                        <a:t>0.92</a:t>
                      </a:r>
                      <a:endParaRPr lang="fr-C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sz="1400" dirty="0" smtClean="0"/>
                        <a:t>0.83</a:t>
                      </a:r>
                      <a:endParaRPr lang="fr-C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sz="1400" dirty="0" smtClean="0"/>
                        <a:t>0.75</a:t>
                      </a:r>
                      <a:endParaRPr lang="fr-C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H" sz="1400" dirty="0"/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CH" sz="1400" dirty="0"/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CH" sz="1400" b="1" i="1" dirty="0" smtClean="0"/>
                        <a:t>35</a:t>
                      </a:r>
                      <a:endParaRPr lang="fr-CH" sz="14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H" sz="14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2.45</a:t>
                      </a:r>
                      <a:endParaRPr lang="fr-CH" sz="14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H" sz="14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2.14</a:t>
                      </a:r>
                      <a:endParaRPr lang="fr-CH" sz="14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sz="1400" dirty="0" smtClean="0"/>
                        <a:t>1.78</a:t>
                      </a:r>
                      <a:endParaRPr lang="fr-C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sz="1400" dirty="0" smtClean="0"/>
                        <a:t>1.43</a:t>
                      </a:r>
                      <a:endParaRPr lang="fr-C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sz="1400" dirty="0" smtClean="0"/>
                        <a:t>1.19</a:t>
                      </a:r>
                      <a:endParaRPr lang="fr-C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sz="1400" dirty="0" smtClean="0"/>
                        <a:t>1.02</a:t>
                      </a:r>
                      <a:endParaRPr lang="fr-C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sz="1400" dirty="0" smtClean="0"/>
                        <a:t>0.89</a:t>
                      </a:r>
                      <a:endParaRPr lang="fr-C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sz="1400" dirty="0" smtClean="0"/>
                        <a:t>0.79</a:t>
                      </a:r>
                      <a:endParaRPr lang="fr-C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sz="1400" dirty="0" smtClean="0"/>
                        <a:t>0.71</a:t>
                      </a:r>
                      <a:endParaRPr lang="fr-C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H" sz="1400" dirty="0"/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CH" sz="1400" dirty="0"/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CH" sz="1400" dirty="0"/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CH" sz="1400" b="1" i="1" dirty="0" smtClean="0"/>
                        <a:t>40</a:t>
                      </a:r>
                      <a:endParaRPr lang="fr-CH" sz="14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H" sz="14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2.35</a:t>
                      </a:r>
                      <a:endParaRPr lang="fr-CH" sz="14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H" sz="14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2.04</a:t>
                      </a:r>
                      <a:endParaRPr lang="fr-CH" sz="14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sz="1400" dirty="0" smtClean="0"/>
                        <a:t>1.56</a:t>
                      </a:r>
                      <a:endParaRPr lang="fr-C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sz="1400" dirty="0" smtClean="0"/>
                        <a:t>1.25</a:t>
                      </a:r>
                      <a:endParaRPr lang="fr-C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sz="1400" dirty="0" smtClean="0"/>
                        <a:t>1.04</a:t>
                      </a:r>
                      <a:endParaRPr lang="fr-C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sz="1400" dirty="0" smtClean="0"/>
                        <a:t>0.89</a:t>
                      </a:r>
                      <a:endParaRPr lang="fr-C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sz="1400" dirty="0" smtClean="0"/>
                        <a:t>0.78</a:t>
                      </a:r>
                      <a:endParaRPr lang="fr-C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sz="1400" dirty="0" smtClean="0"/>
                        <a:t>0.70</a:t>
                      </a:r>
                      <a:endParaRPr lang="fr-C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sz="1400" dirty="0" smtClean="0"/>
                        <a:t>0.63</a:t>
                      </a:r>
                      <a:endParaRPr lang="fr-C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H" sz="1400" dirty="0"/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CH" sz="1400" dirty="0"/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CH" sz="1400" dirty="0"/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  <a:tr h="211112">
                <a:tc>
                  <a:txBody>
                    <a:bodyPr/>
                    <a:lstStyle/>
                    <a:p>
                      <a:pPr algn="ctr"/>
                      <a:r>
                        <a:rPr lang="fr-CH" sz="1400" b="1" i="1" dirty="0" smtClean="0"/>
                        <a:t>45</a:t>
                      </a:r>
                      <a:endParaRPr lang="fr-CH" sz="14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H" sz="14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2.26</a:t>
                      </a:r>
                      <a:endParaRPr lang="fr-CH" sz="14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H" sz="14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-</a:t>
                      </a:r>
                      <a:endParaRPr lang="fr-CH" sz="14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sz="1400" dirty="0" smtClean="0"/>
                        <a:t>1.39</a:t>
                      </a:r>
                      <a:endParaRPr lang="fr-C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sz="1400" dirty="0" smtClean="0"/>
                        <a:t>1.12</a:t>
                      </a:r>
                      <a:endParaRPr lang="fr-C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sz="1400" dirty="0" smtClean="0"/>
                        <a:t>0.93</a:t>
                      </a:r>
                      <a:endParaRPr lang="fr-C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sz="1400" dirty="0" smtClean="0"/>
                        <a:t>0.80</a:t>
                      </a:r>
                      <a:endParaRPr lang="fr-C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sz="1400" dirty="0" smtClean="0"/>
                        <a:t>0.70</a:t>
                      </a:r>
                      <a:endParaRPr lang="fr-C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sz="1400" dirty="0" smtClean="0"/>
                        <a:t>0.62</a:t>
                      </a:r>
                      <a:endParaRPr lang="fr-C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sz="1400" dirty="0" smtClean="0"/>
                        <a:t>0.56</a:t>
                      </a:r>
                      <a:endParaRPr lang="fr-C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H" sz="1400" dirty="0"/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CH" sz="1400" dirty="0"/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CH" sz="1400" dirty="0"/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Rectangle à coins arrondis 5"/>
          <p:cNvSpPr/>
          <p:nvPr/>
        </p:nvSpPr>
        <p:spPr>
          <a:xfrm>
            <a:off x="1587500" y="1412875"/>
            <a:ext cx="1655763" cy="5300663"/>
          </a:xfrm>
          <a:prstGeom prst="roundRect">
            <a:avLst/>
          </a:prstGeom>
          <a:solidFill>
            <a:srgbClr val="FF0000">
              <a:alpha val="15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CH"/>
          </a:p>
        </p:txBody>
      </p:sp>
      <p:sp>
        <p:nvSpPr>
          <p:cNvPr id="7" name="Virage 6"/>
          <p:cNvSpPr/>
          <p:nvPr/>
        </p:nvSpPr>
        <p:spPr>
          <a:xfrm>
            <a:off x="2365375" y="1196975"/>
            <a:ext cx="720725" cy="360363"/>
          </a:xfrm>
          <a:prstGeom prst="bentArrow">
            <a:avLst/>
          </a:prstGeom>
          <a:solidFill>
            <a:srgbClr val="FF0000">
              <a:alpha val="38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CH">
              <a:solidFill>
                <a:schemeClr val="tx1"/>
              </a:solidFill>
            </a:endParaRPr>
          </a:p>
        </p:txBody>
      </p:sp>
      <p:sp>
        <p:nvSpPr>
          <p:cNvPr id="8" name="Ellipse 7"/>
          <p:cNvSpPr/>
          <p:nvPr/>
        </p:nvSpPr>
        <p:spPr>
          <a:xfrm>
            <a:off x="1719263" y="3333750"/>
            <a:ext cx="503237" cy="504825"/>
          </a:xfrm>
          <a:prstGeom prst="ellipse">
            <a:avLst/>
          </a:prstGeom>
          <a:solidFill>
            <a:schemeClr val="accent1">
              <a:alpha val="2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CH"/>
          </a:p>
        </p:txBody>
      </p:sp>
      <p:sp>
        <p:nvSpPr>
          <p:cNvPr id="10" name="Flèche droite 9"/>
          <p:cNvSpPr>
            <a:spLocks noChangeArrowheads="1"/>
          </p:cNvSpPr>
          <p:nvPr/>
        </p:nvSpPr>
        <p:spPr bwMode="auto">
          <a:xfrm rot="-1331499">
            <a:off x="2109788" y="2266950"/>
            <a:ext cx="5184775" cy="447675"/>
          </a:xfrm>
          <a:prstGeom prst="rightArrow">
            <a:avLst>
              <a:gd name="adj1" fmla="val 50000"/>
              <a:gd name="adj2" fmla="val 38337"/>
            </a:avLst>
          </a:prstGeom>
          <a:solidFill>
            <a:schemeClr val="accent1"/>
          </a:solidFill>
          <a:ln w="25400" algn="ctr">
            <a:solidFill>
              <a:srgbClr val="385D8A"/>
            </a:solidFill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CH">
              <a:solidFill>
                <a:schemeClr val="lt1"/>
              </a:solidFill>
              <a:latin typeface="+mn-lt"/>
              <a:cs typeface="+mn-cs"/>
            </a:endParaRPr>
          </a:p>
        </p:txBody>
      </p:sp>
      <p:sp>
        <p:nvSpPr>
          <p:cNvPr id="11" name="Ellipse 10"/>
          <p:cNvSpPr/>
          <p:nvPr/>
        </p:nvSpPr>
        <p:spPr>
          <a:xfrm>
            <a:off x="7092950" y="1125538"/>
            <a:ext cx="503238" cy="503237"/>
          </a:xfrm>
          <a:prstGeom prst="ellipse">
            <a:avLst/>
          </a:prstGeom>
          <a:solidFill>
            <a:schemeClr val="accent1">
              <a:alpha val="2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CH"/>
          </a:p>
        </p:txBody>
      </p:sp>
      <p:sp>
        <p:nvSpPr>
          <p:cNvPr id="12" name="Flèche vers le bas 11"/>
          <p:cNvSpPr/>
          <p:nvPr/>
        </p:nvSpPr>
        <p:spPr>
          <a:xfrm>
            <a:off x="7164388" y="1700213"/>
            <a:ext cx="344487" cy="163353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CH"/>
          </a:p>
        </p:txBody>
      </p:sp>
      <p:sp>
        <p:nvSpPr>
          <p:cNvPr id="13" name="Ellipse 12"/>
          <p:cNvSpPr/>
          <p:nvPr/>
        </p:nvSpPr>
        <p:spPr>
          <a:xfrm>
            <a:off x="7092950" y="3357563"/>
            <a:ext cx="503238" cy="503237"/>
          </a:xfrm>
          <a:prstGeom prst="ellipse">
            <a:avLst/>
          </a:prstGeom>
          <a:solidFill>
            <a:srgbClr val="FF0000">
              <a:alpha val="26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CH"/>
          </a:p>
        </p:txBody>
      </p:sp>
      <p:sp>
        <p:nvSpPr>
          <p:cNvPr id="14" name="Flèche droite 13"/>
          <p:cNvSpPr/>
          <p:nvPr/>
        </p:nvSpPr>
        <p:spPr>
          <a:xfrm>
            <a:off x="2365375" y="3398838"/>
            <a:ext cx="4727575" cy="3746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CH"/>
          </a:p>
        </p:txBody>
      </p:sp>
      <p:pic>
        <p:nvPicPr>
          <p:cNvPr id="51" name="Image 50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56063" y="4064000"/>
            <a:ext cx="4692650" cy="290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2" name="ZoneTexte 51"/>
          <p:cNvSpPr txBox="1">
            <a:spLocks noChangeArrowheads="1"/>
          </p:cNvSpPr>
          <p:nvPr/>
        </p:nvSpPr>
        <p:spPr bwMode="auto">
          <a:xfrm>
            <a:off x="7902575" y="4437063"/>
            <a:ext cx="576263" cy="36988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CH">
                <a:latin typeface="Calibri" pitchFamily="34" charset="0"/>
              </a:rPr>
              <a:t>0.5</a:t>
            </a:r>
          </a:p>
        </p:txBody>
      </p:sp>
      <p:sp>
        <p:nvSpPr>
          <p:cNvPr id="53" name="ZoneTexte 52"/>
          <p:cNvSpPr txBox="1">
            <a:spLocks noChangeArrowheads="1"/>
          </p:cNvSpPr>
          <p:nvPr/>
        </p:nvSpPr>
        <p:spPr bwMode="auto">
          <a:xfrm>
            <a:off x="8320088" y="4806950"/>
            <a:ext cx="576262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CH">
                <a:latin typeface="Calibri" pitchFamily="34" charset="0"/>
              </a:rPr>
              <a:t>0.5</a:t>
            </a:r>
          </a:p>
        </p:txBody>
      </p:sp>
      <p:sp>
        <p:nvSpPr>
          <p:cNvPr id="54" name="ZoneTexte 53"/>
          <p:cNvSpPr txBox="1">
            <a:spLocks noChangeArrowheads="1"/>
          </p:cNvSpPr>
          <p:nvPr/>
        </p:nvSpPr>
        <p:spPr bwMode="auto">
          <a:xfrm>
            <a:off x="6443663" y="6165850"/>
            <a:ext cx="649287" cy="3667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CH">
                <a:latin typeface="Calibri" pitchFamily="34" charset="0"/>
              </a:rPr>
              <a:t>2.75</a:t>
            </a:r>
          </a:p>
        </p:txBody>
      </p:sp>
      <p:sp>
        <p:nvSpPr>
          <p:cNvPr id="55" name="ZoneTexte 54"/>
          <p:cNvSpPr txBox="1">
            <a:spLocks noChangeArrowheads="1"/>
          </p:cNvSpPr>
          <p:nvPr/>
        </p:nvSpPr>
        <p:spPr bwMode="auto">
          <a:xfrm>
            <a:off x="4932363" y="6092825"/>
            <a:ext cx="750887" cy="3667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CH">
                <a:latin typeface="Calibri" pitchFamily="34" charset="0"/>
              </a:rPr>
              <a:t>1.04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52" grpId="0" animBg="1"/>
      <p:bldP spid="53" grpId="0" animBg="1"/>
      <p:bldP spid="54" grpId="0" animBg="1"/>
      <p:bldP spid="5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Ellipse 23"/>
          <p:cNvSpPr/>
          <p:nvPr/>
        </p:nvSpPr>
        <p:spPr>
          <a:xfrm>
            <a:off x="4357688" y="1084263"/>
            <a:ext cx="323850" cy="306387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CH"/>
          </a:p>
        </p:txBody>
      </p:sp>
      <p:sp>
        <p:nvSpPr>
          <p:cNvPr id="25" name="Ellipse 24"/>
          <p:cNvSpPr/>
          <p:nvPr/>
        </p:nvSpPr>
        <p:spPr>
          <a:xfrm>
            <a:off x="2446338" y="1131888"/>
            <a:ext cx="323850" cy="307975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CH"/>
          </a:p>
        </p:txBody>
      </p:sp>
      <p:sp>
        <p:nvSpPr>
          <p:cNvPr id="26" name="Ellipse 25"/>
          <p:cNvSpPr/>
          <p:nvPr/>
        </p:nvSpPr>
        <p:spPr>
          <a:xfrm>
            <a:off x="712788" y="1082675"/>
            <a:ext cx="323850" cy="307975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CH"/>
          </a:p>
        </p:txBody>
      </p:sp>
      <p:sp>
        <p:nvSpPr>
          <p:cNvPr id="22" name="Ellipse 21"/>
          <p:cNvSpPr/>
          <p:nvPr/>
        </p:nvSpPr>
        <p:spPr>
          <a:xfrm>
            <a:off x="712788" y="3243263"/>
            <a:ext cx="323850" cy="306387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CH"/>
          </a:p>
        </p:txBody>
      </p:sp>
      <p:sp>
        <p:nvSpPr>
          <p:cNvPr id="23" name="Ellipse 22"/>
          <p:cNvSpPr/>
          <p:nvPr/>
        </p:nvSpPr>
        <p:spPr>
          <a:xfrm>
            <a:off x="712788" y="5414963"/>
            <a:ext cx="323850" cy="307975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CH"/>
          </a:p>
        </p:txBody>
      </p:sp>
      <p:sp>
        <p:nvSpPr>
          <p:cNvPr id="20" name="Ellipse 19"/>
          <p:cNvSpPr/>
          <p:nvPr/>
        </p:nvSpPr>
        <p:spPr>
          <a:xfrm>
            <a:off x="4349750" y="3243263"/>
            <a:ext cx="323850" cy="307975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CH"/>
          </a:p>
        </p:txBody>
      </p:sp>
      <p:sp>
        <p:nvSpPr>
          <p:cNvPr id="21" name="Ellipse 20"/>
          <p:cNvSpPr/>
          <p:nvPr/>
        </p:nvSpPr>
        <p:spPr>
          <a:xfrm>
            <a:off x="4349750" y="5416550"/>
            <a:ext cx="323850" cy="307975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CH"/>
          </a:p>
        </p:txBody>
      </p:sp>
      <p:sp>
        <p:nvSpPr>
          <p:cNvPr id="19" name="Ellipse 18"/>
          <p:cNvSpPr/>
          <p:nvPr/>
        </p:nvSpPr>
        <p:spPr>
          <a:xfrm>
            <a:off x="2443163" y="3243263"/>
            <a:ext cx="325437" cy="307975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CH"/>
          </a:p>
        </p:txBody>
      </p:sp>
      <p:sp>
        <p:nvSpPr>
          <p:cNvPr id="18" name="Ellipse 17"/>
          <p:cNvSpPr/>
          <p:nvPr/>
        </p:nvSpPr>
        <p:spPr>
          <a:xfrm>
            <a:off x="2424113" y="5422900"/>
            <a:ext cx="323850" cy="307975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CH"/>
          </a:p>
        </p:txBody>
      </p:sp>
      <p:sp>
        <p:nvSpPr>
          <p:cNvPr id="17418" name="Titre 1"/>
          <p:cNvSpPr>
            <a:spLocks noGrp="1"/>
          </p:cNvSpPr>
          <p:nvPr>
            <p:ph type="title"/>
          </p:nvPr>
        </p:nvSpPr>
        <p:spPr>
          <a:xfrm>
            <a:off x="2890838" y="65088"/>
            <a:ext cx="8229600" cy="633412"/>
          </a:xfrm>
        </p:spPr>
        <p:txBody>
          <a:bodyPr/>
          <a:lstStyle/>
          <a:p>
            <a:pPr eaLnBrk="1" hangingPunct="1"/>
            <a:r>
              <a:rPr lang="fr-CH" sz="2800" smtClean="0"/>
              <a:t>Charge sur un étais</a:t>
            </a:r>
          </a:p>
        </p:txBody>
      </p:sp>
      <p:sp>
        <p:nvSpPr>
          <p:cNvPr id="5" name="Rectangle 4"/>
          <p:cNvSpPr/>
          <p:nvPr/>
        </p:nvSpPr>
        <p:spPr>
          <a:xfrm>
            <a:off x="803275" y="698500"/>
            <a:ext cx="142875" cy="55705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CH"/>
          </a:p>
        </p:txBody>
      </p:sp>
      <p:sp>
        <p:nvSpPr>
          <p:cNvPr id="16" name="Rectangle 15"/>
          <p:cNvSpPr/>
          <p:nvPr/>
        </p:nvSpPr>
        <p:spPr>
          <a:xfrm>
            <a:off x="2513013" y="749300"/>
            <a:ext cx="144462" cy="55689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CH"/>
          </a:p>
        </p:txBody>
      </p:sp>
      <p:sp>
        <p:nvSpPr>
          <p:cNvPr id="17" name="Rectangle 16"/>
          <p:cNvSpPr/>
          <p:nvPr/>
        </p:nvSpPr>
        <p:spPr>
          <a:xfrm>
            <a:off x="4438650" y="723900"/>
            <a:ext cx="144463" cy="55689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CH"/>
          </a:p>
        </p:txBody>
      </p:sp>
      <p:sp>
        <p:nvSpPr>
          <p:cNvPr id="8" name="Rectangle 7"/>
          <p:cNvSpPr/>
          <p:nvPr/>
        </p:nvSpPr>
        <p:spPr>
          <a:xfrm>
            <a:off x="563563" y="2138363"/>
            <a:ext cx="4176712" cy="1238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CH"/>
          </a:p>
        </p:txBody>
      </p:sp>
      <p:sp>
        <p:nvSpPr>
          <p:cNvPr id="9" name="Rectangle 8"/>
          <p:cNvSpPr/>
          <p:nvPr/>
        </p:nvSpPr>
        <p:spPr>
          <a:xfrm>
            <a:off x="555625" y="3938588"/>
            <a:ext cx="4176713" cy="1238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CH"/>
          </a:p>
        </p:txBody>
      </p:sp>
      <p:sp>
        <p:nvSpPr>
          <p:cNvPr id="14" name="Rectangle 13"/>
          <p:cNvSpPr/>
          <p:nvPr/>
        </p:nvSpPr>
        <p:spPr>
          <a:xfrm>
            <a:off x="563563" y="5722938"/>
            <a:ext cx="4176712" cy="1238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CH"/>
          </a:p>
        </p:txBody>
      </p:sp>
      <p:sp>
        <p:nvSpPr>
          <p:cNvPr id="12" name="Rectangle 11"/>
          <p:cNvSpPr/>
          <p:nvPr/>
        </p:nvSpPr>
        <p:spPr>
          <a:xfrm>
            <a:off x="1693863" y="2420938"/>
            <a:ext cx="1830387" cy="2176462"/>
          </a:xfrm>
          <a:prstGeom prst="rect">
            <a:avLst/>
          </a:prstGeom>
          <a:solidFill>
            <a:srgbClr val="FFFF00">
              <a:alpha val="53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CH"/>
          </a:p>
        </p:txBody>
      </p:sp>
      <p:cxnSp>
        <p:nvCxnSpPr>
          <p:cNvPr id="28" name="Connecteur droit avec flèche 27"/>
          <p:cNvCxnSpPr/>
          <p:nvPr/>
        </p:nvCxnSpPr>
        <p:spPr>
          <a:xfrm>
            <a:off x="2530475" y="6556375"/>
            <a:ext cx="1862138" cy="0"/>
          </a:xfrm>
          <a:prstGeom prst="straightConnector1">
            <a:avLst/>
          </a:prstGeom>
          <a:ln w="317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27" name="ZoneTexte 32"/>
          <p:cNvSpPr txBox="1">
            <a:spLocks noChangeArrowheads="1"/>
          </p:cNvSpPr>
          <p:nvPr/>
        </p:nvSpPr>
        <p:spPr bwMode="auto">
          <a:xfrm>
            <a:off x="3178175" y="6186488"/>
            <a:ext cx="5048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CH">
                <a:latin typeface="Calibri" pitchFamily="34" charset="0"/>
              </a:rPr>
              <a:t>Y</a:t>
            </a:r>
          </a:p>
        </p:txBody>
      </p:sp>
      <p:sp>
        <p:nvSpPr>
          <p:cNvPr id="17428" name="ZoneTexte 33"/>
          <p:cNvSpPr txBox="1">
            <a:spLocks noChangeArrowheads="1"/>
          </p:cNvSpPr>
          <p:nvPr/>
        </p:nvSpPr>
        <p:spPr bwMode="auto">
          <a:xfrm>
            <a:off x="2608263" y="4757738"/>
            <a:ext cx="5048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CH">
                <a:latin typeface="Calibri" pitchFamily="34" charset="0"/>
              </a:rPr>
              <a:t>Y</a:t>
            </a:r>
          </a:p>
        </p:txBody>
      </p:sp>
      <p:cxnSp>
        <p:nvCxnSpPr>
          <p:cNvPr id="35" name="Connecteur droit avec flèche 34"/>
          <p:cNvCxnSpPr/>
          <p:nvPr/>
        </p:nvCxnSpPr>
        <p:spPr>
          <a:xfrm flipV="1">
            <a:off x="5122863" y="1241425"/>
            <a:ext cx="0" cy="2176463"/>
          </a:xfrm>
          <a:prstGeom prst="straightConnector1">
            <a:avLst/>
          </a:prstGeom>
          <a:ln w="317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30" name="ZoneTexte 38"/>
          <p:cNvSpPr txBox="1">
            <a:spLocks noChangeArrowheads="1"/>
          </p:cNvSpPr>
          <p:nvPr/>
        </p:nvSpPr>
        <p:spPr bwMode="auto">
          <a:xfrm>
            <a:off x="5122863" y="2255838"/>
            <a:ext cx="5048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CH">
                <a:latin typeface="Calibri" pitchFamily="34" charset="0"/>
              </a:rPr>
              <a:t>Z</a:t>
            </a:r>
          </a:p>
        </p:txBody>
      </p:sp>
      <p:cxnSp>
        <p:nvCxnSpPr>
          <p:cNvPr id="40" name="Connecteur droit avec flèche 39"/>
          <p:cNvCxnSpPr/>
          <p:nvPr/>
        </p:nvCxnSpPr>
        <p:spPr>
          <a:xfrm flipV="1">
            <a:off x="3683000" y="2420938"/>
            <a:ext cx="0" cy="2176462"/>
          </a:xfrm>
          <a:prstGeom prst="straightConnector1">
            <a:avLst/>
          </a:prstGeom>
          <a:ln w="317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cteur droit avec flèche 40"/>
          <p:cNvCxnSpPr/>
          <p:nvPr/>
        </p:nvCxnSpPr>
        <p:spPr>
          <a:xfrm flipV="1">
            <a:off x="5122863" y="3395663"/>
            <a:ext cx="0" cy="2176462"/>
          </a:xfrm>
          <a:prstGeom prst="straightConnector1">
            <a:avLst/>
          </a:prstGeom>
          <a:ln w="317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cteur droit avec flèche 41"/>
          <p:cNvCxnSpPr/>
          <p:nvPr/>
        </p:nvCxnSpPr>
        <p:spPr>
          <a:xfrm>
            <a:off x="1600200" y="4756150"/>
            <a:ext cx="1862138" cy="0"/>
          </a:xfrm>
          <a:prstGeom prst="straightConnector1">
            <a:avLst/>
          </a:prstGeom>
          <a:ln w="317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necteur droit avec flèche 42"/>
          <p:cNvCxnSpPr/>
          <p:nvPr/>
        </p:nvCxnSpPr>
        <p:spPr>
          <a:xfrm>
            <a:off x="742950" y="6556375"/>
            <a:ext cx="1862138" cy="0"/>
          </a:xfrm>
          <a:prstGeom prst="straightConnector1">
            <a:avLst/>
          </a:prstGeom>
          <a:ln w="317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35" name="ZoneTexte 43"/>
          <p:cNvSpPr txBox="1">
            <a:spLocks noChangeArrowheads="1"/>
          </p:cNvSpPr>
          <p:nvPr/>
        </p:nvSpPr>
        <p:spPr bwMode="auto">
          <a:xfrm>
            <a:off x="3683000" y="3114675"/>
            <a:ext cx="5032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CH">
                <a:latin typeface="Calibri" pitchFamily="34" charset="0"/>
              </a:rPr>
              <a:t>Z</a:t>
            </a:r>
          </a:p>
        </p:txBody>
      </p:sp>
      <p:sp>
        <p:nvSpPr>
          <p:cNvPr id="17436" name="ZoneTexte 44"/>
          <p:cNvSpPr txBox="1">
            <a:spLocks noChangeArrowheads="1"/>
          </p:cNvSpPr>
          <p:nvPr/>
        </p:nvSpPr>
        <p:spPr bwMode="auto">
          <a:xfrm>
            <a:off x="5508625" y="2419350"/>
            <a:ext cx="29511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CH" sz="2000">
                <a:latin typeface="Calibri" pitchFamily="34" charset="0"/>
              </a:rPr>
              <a:t>«Z» * «Y» * «Q</a:t>
            </a:r>
            <a:r>
              <a:rPr lang="fr-CH" sz="2000" baseline="-25000">
                <a:latin typeface="Calibri" pitchFamily="34" charset="0"/>
              </a:rPr>
              <a:t>d</a:t>
            </a:r>
            <a:r>
              <a:rPr lang="fr-CH" sz="2000">
                <a:latin typeface="Calibri" pitchFamily="34" charset="0"/>
              </a:rPr>
              <a:t>»  =  [Kn]</a:t>
            </a:r>
          </a:p>
        </p:txBody>
      </p:sp>
      <p:sp>
        <p:nvSpPr>
          <p:cNvPr id="17437" name="ZoneTexte 45"/>
          <p:cNvSpPr txBox="1">
            <a:spLocks noChangeArrowheads="1"/>
          </p:cNvSpPr>
          <p:nvPr/>
        </p:nvSpPr>
        <p:spPr bwMode="auto">
          <a:xfrm>
            <a:off x="5795963" y="1609725"/>
            <a:ext cx="2808287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CH">
                <a:latin typeface="Calibri" pitchFamily="34" charset="0"/>
              </a:rPr>
              <a:t>Formule pour connaître la charge sur un étais: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re 1"/>
          <p:cNvSpPr>
            <a:spLocks noGrp="1"/>
          </p:cNvSpPr>
          <p:nvPr>
            <p:ph type="title"/>
          </p:nvPr>
        </p:nvSpPr>
        <p:spPr>
          <a:xfrm>
            <a:off x="6300788" y="115888"/>
            <a:ext cx="2397125" cy="6049962"/>
          </a:xfrm>
        </p:spPr>
        <p:txBody>
          <a:bodyPr/>
          <a:lstStyle/>
          <a:p>
            <a:pPr eaLnBrk="1" hangingPunct="1"/>
            <a:r>
              <a:rPr lang="fr-CH" sz="3600" smtClean="0"/>
              <a:t>S’assurer que l’étais supporte la charge</a:t>
            </a:r>
          </a:p>
        </p:txBody>
      </p:sp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323850" y="115888"/>
          <a:ext cx="5616575" cy="65373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0239"/>
                <a:gridCol w="1514097"/>
                <a:gridCol w="2592288"/>
              </a:tblGrid>
              <a:tr h="645611">
                <a:tc>
                  <a:txBody>
                    <a:bodyPr/>
                    <a:lstStyle/>
                    <a:p>
                      <a:r>
                        <a:rPr lang="fr-CH" sz="1600" dirty="0" smtClean="0"/>
                        <a:t>Grandeur de l’étais</a:t>
                      </a:r>
                      <a:endParaRPr lang="fr-C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sz="1600" dirty="0" smtClean="0"/>
                        <a:t>Longueur</a:t>
                      </a:r>
                      <a:endParaRPr lang="fr-C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sz="1600" dirty="0" smtClean="0"/>
                        <a:t>Charge max en fonction du déploiement</a:t>
                      </a:r>
                      <a:endParaRPr lang="fr-CH" sz="1600" dirty="0"/>
                    </a:p>
                  </a:txBody>
                  <a:tcPr/>
                </a:tc>
              </a:tr>
              <a:tr h="589121">
                <a:tc>
                  <a:txBody>
                    <a:bodyPr/>
                    <a:lstStyle/>
                    <a:p>
                      <a:r>
                        <a:rPr lang="fr-CH" sz="1600" dirty="0" smtClean="0"/>
                        <a:t>EC 260</a:t>
                      </a:r>
                      <a:endParaRPr lang="fr-C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sz="1600" dirty="0" smtClean="0"/>
                        <a:t>145 – 260 cm</a:t>
                      </a:r>
                      <a:endParaRPr lang="fr-C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sz="1600" dirty="0" smtClean="0"/>
                        <a:t>34,0 </a:t>
                      </a:r>
                      <a:r>
                        <a:rPr lang="fr-CH" sz="1600" dirty="0" err="1" smtClean="0"/>
                        <a:t>kN</a:t>
                      </a:r>
                      <a:r>
                        <a:rPr lang="fr-CH" sz="1600" dirty="0" smtClean="0"/>
                        <a:t> – 22,0 </a:t>
                      </a:r>
                      <a:r>
                        <a:rPr lang="fr-CH" sz="1600" dirty="0" err="1" smtClean="0"/>
                        <a:t>kN</a:t>
                      </a:r>
                      <a:endParaRPr lang="fr-CH" sz="1600" dirty="0"/>
                    </a:p>
                  </a:txBody>
                  <a:tcPr/>
                </a:tc>
              </a:tr>
              <a:tr h="589121">
                <a:tc>
                  <a:txBody>
                    <a:bodyPr/>
                    <a:lstStyle/>
                    <a:p>
                      <a:r>
                        <a:rPr lang="fr-CH" sz="1600" dirty="0" smtClean="0"/>
                        <a:t>EC 300</a:t>
                      </a:r>
                      <a:endParaRPr lang="fr-C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sz="1600" dirty="0" smtClean="0"/>
                        <a:t>170 – 300 cm</a:t>
                      </a:r>
                      <a:endParaRPr lang="fr-C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sz="1600" dirty="0" smtClean="0"/>
                        <a:t>34,0</a:t>
                      </a:r>
                      <a:r>
                        <a:rPr lang="fr-CH" sz="1600" baseline="0" dirty="0" smtClean="0"/>
                        <a:t> </a:t>
                      </a:r>
                      <a:r>
                        <a:rPr lang="fr-CH" sz="1600" baseline="0" dirty="0" err="1" smtClean="0"/>
                        <a:t>Kn</a:t>
                      </a:r>
                      <a:r>
                        <a:rPr lang="fr-CH" sz="1600" baseline="0" dirty="0" smtClean="0"/>
                        <a:t> – 18,0 </a:t>
                      </a:r>
                      <a:r>
                        <a:rPr lang="fr-CH" sz="1600" baseline="0" dirty="0" err="1" smtClean="0"/>
                        <a:t>kN</a:t>
                      </a:r>
                      <a:endParaRPr lang="fr-CH" sz="1600" dirty="0"/>
                    </a:p>
                  </a:txBody>
                  <a:tcPr/>
                </a:tc>
              </a:tr>
              <a:tr h="589121">
                <a:tc>
                  <a:txBody>
                    <a:bodyPr/>
                    <a:lstStyle/>
                    <a:p>
                      <a:r>
                        <a:rPr lang="fr-CH" sz="1600" dirty="0" smtClean="0"/>
                        <a:t>EC 340</a:t>
                      </a:r>
                      <a:endParaRPr lang="fr-C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sz="1600" dirty="0" smtClean="0"/>
                        <a:t>190 – 340 cm</a:t>
                      </a:r>
                      <a:endParaRPr lang="fr-C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sz="1600" dirty="0" smtClean="0"/>
                        <a:t>34,0 </a:t>
                      </a:r>
                      <a:r>
                        <a:rPr lang="fr-CH" sz="1600" dirty="0" err="1" smtClean="0"/>
                        <a:t>kN</a:t>
                      </a:r>
                      <a:r>
                        <a:rPr lang="fr-CH" sz="1600" dirty="0" smtClean="0"/>
                        <a:t> – 13,0 </a:t>
                      </a:r>
                      <a:r>
                        <a:rPr lang="fr-CH" sz="1600" dirty="0" err="1" smtClean="0"/>
                        <a:t>kN</a:t>
                      </a:r>
                      <a:endParaRPr lang="fr-CH" sz="1600" dirty="0"/>
                    </a:p>
                  </a:txBody>
                  <a:tcPr/>
                </a:tc>
              </a:tr>
              <a:tr h="589121">
                <a:tc>
                  <a:txBody>
                    <a:bodyPr/>
                    <a:lstStyle/>
                    <a:p>
                      <a:r>
                        <a:rPr lang="fr-CH" sz="1600" dirty="0" smtClean="0"/>
                        <a:t>EC 410</a:t>
                      </a:r>
                      <a:endParaRPr lang="fr-C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sz="1600" dirty="0" smtClean="0"/>
                        <a:t>225 – 410 cm</a:t>
                      </a:r>
                      <a:endParaRPr lang="fr-C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sz="1600" dirty="0" smtClean="0"/>
                        <a:t>34,0 </a:t>
                      </a:r>
                      <a:r>
                        <a:rPr lang="fr-CH" sz="1600" dirty="0" err="1" smtClean="0"/>
                        <a:t>kN</a:t>
                      </a:r>
                      <a:r>
                        <a:rPr lang="fr-CH" sz="1600" dirty="0" smtClean="0"/>
                        <a:t> – 11,0 KN</a:t>
                      </a:r>
                      <a:endParaRPr lang="fr-CH" sz="1600" dirty="0"/>
                    </a:p>
                  </a:txBody>
                  <a:tcPr/>
                </a:tc>
              </a:tr>
              <a:tr h="589121">
                <a:tc>
                  <a:txBody>
                    <a:bodyPr/>
                    <a:lstStyle/>
                    <a:p>
                      <a:r>
                        <a:rPr lang="fr-CH" sz="1600" dirty="0" smtClean="0"/>
                        <a:t>N 260</a:t>
                      </a:r>
                      <a:endParaRPr lang="fr-C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sz="1600" dirty="0" smtClean="0"/>
                        <a:t>155 – 240 cm</a:t>
                      </a:r>
                      <a:endParaRPr lang="fr-C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sz="1600" dirty="0" smtClean="0"/>
                        <a:t>36.5</a:t>
                      </a:r>
                      <a:r>
                        <a:rPr lang="fr-CH" sz="1600" baseline="0" dirty="0" smtClean="0"/>
                        <a:t> </a:t>
                      </a:r>
                      <a:r>
                        <a:rPr lang="fr-CH" sz="1600" baseline="0" dirty="0" err="1" smtClean="0"/>
                        <a:t>Kn</a:t>
                      </a:r>
                      <a:r>
                        <a:rPr lang="fr-CH" sz="1600" baseline="0" dirty="0" smtClean="0"/>
                        <a:t> – 36.5 KN</a:t>
                      </a:r>
                      <a:endParaRPr lang="fr-CH" sz="1600" dirty="0"/>
                    </a:p>
                  </a:txBody>
                  <a:tcPr/>
                </a:tc>
              </a:tr>
              <a:tr h="589121">
                <a:tc>
                  <a:txBody>
                    <a:bodyPr/>
                    <a:lstStyle/>
                    <a:p>
                      <a:r>
                        <a:rPr lang="fr-CH" sz="1600" dirty="0" smtClean="0"/>
                        <a:t>N 300</a:t>
                      </a:r>
                      <a:endParaRPr lang="fr-C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sz="1600" dirty="0" smtClean="0"/>
                        <a:t>175 – 300 cm</a:t>
                      </a:r>
                      <a:endParaRPr lang="fr-C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sz="1600" dirty="0" smtClean="0"/>
                        <a:t>36.5 </a:t>
                      </a:r>
                      <a:r>
                        <a:rPr lang="fr-CH" sz="1600" dirty="0" err="1" smtClean="0"/>
                        <a:t>kN</a:t>
                      </a:r>
                      <a:r>
                        <a:rPr lang="fr-CH" sz="1600" dirty="0" smtClean="0"/>
                        <a:t> – 34.5 </a:t>
                      </a:r>
                      <a:r>
                        <a:rPr lang="fr-CH" sz="1600" dirty="0" err="1" smtClean="0"/>
                        <a:t>kN</a:t>
                      </a:r>
                      <a:endParaRPr lang="fr-CH" sz="1600" dirty="0"/>
                    </a:p>
                  </a:txBody>
                  <a:tcPr/>
                </a:tc>
              </a:tr>
              <a:tr h="589121">
                <a:tc>
                  <a:txBody>
                    <a:bodyPr/>
                    <a:lstStyle/>
                    <a:p>
                      <a:r>
                        <a:rPr lang="fr-CH" sz="1600" dirty="0" smtClean="0"/>
                        <a:t>N 340</a:t>
                      </a:r>
                      <a:endParaRPr lang="fr-C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sz="1600" dirty="0" smtClean="0"/>
                        <a:t>195 – 340 cm</a:t>
                      </a:r>
                      <a:endParaRPr lang="fr-C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sz="1600" dirty="0" smtClean="0"/>
                        <a:t>36.5 </a:t>
                      </a:r>
                      <a:r>
                        <a:rPr lang="fr-CH" sz="1600" dirty="0" err="1" smtClean="0"/>
                        <a:t>kN</a:t>
                      </a:r>
                      <a:r>
                        <a:rPr lang="fr-CH" sz="1600" dirty="0" smtClean="0"/>
                        <a:t> – 28.5 KN</a:t>
                      </a:r>
                      <a:endParaRPr lang="fr-CH" sz="1600" dirty="0"/>
                    </a:p>
                  </a:txBody>
                  <a:tcPr/>
                </a:tc>
              </a:tr>
              <a:tr h="589121">
                <a:tc>
                  <a:txBody>
                    <a:bodyPr/>
                    <a:lstStyle/>
                    <a:p>
                      <a:r>
                        <a:rPr lang="fr-CH" sz="1600" dirty="0" smtClean="0"/>
                        <a:t>N 410</a:t>
                      </a:r>
                      <a:endParaRPr lang="fr-C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sz="1600" dirty="0" smtClean="0"/>
                        <a:t>230 – 410 cm</a:t>
                      </a:r>
                      <a:endParaRPr lang="fr-C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sz="1600" dirty="0" smtClean="0"/>
                        <a:t>36.5 </a:t>
                      </a:r>
                      <a:r>
                        <a:rPr lang="fr-CH" sz="1600" dirty="0" err="1" smtClean="0"/>
                        <a:t>kN</a:t>
                      </a:r>
                      <a:r>
                        <a:rPr lang="fr-CH" sz="1600" dirty="0" smtClean="0"/>
                        <a:t> – 19.3 </a:t>
                      </a:r>
                      <a:r>
                        <a:rPr lang="fr-CH" sz="1600" dirty="0" err="1" smtClean="0"/>
                        <a:t>kN</a:t>
                      </a:r>
                      <a:endParaRPr lang="fr-CH" sz="1600" dirty="0"/>
                    </a:p>
                  </a:txBody>
                  <a:tcPr/>
                </a:tc>
              </a:tr>
              <a:tr h="589121">
                <a:tc>
                  <a:txBody>
                    <a:bodyPr/>
                    <a:lstStyle/>
                    <a:p>
                      <a:r>
                        <a:rPr lang="fr-CH" sz="1600" dirty="0" smtClean="0"/>
                        <a:t>G 410</a:t>
                      </a:r>
                      <a:endParaRPr lang="fr-C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sz="1600" dirty="0" smtClean="0"/>
                        <a:t>235 – 410 cm</a:t>
                      </a:r>
                      <a:endParaRPr lang="fr-C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sz="1600" dirty="0" smtClean="0"/>
                        <a:t>52.5 </a:t>
                      </a:r>
                      <a:r>
                        <a:rPr lang="fr-CH" sz="1600" dirty="0" err="1" smtClean="0"/>
                        <a:t>kN</a:t>
                      </a:r>
                      <a:r>
                        <a:rPr lang="fr-CH" sz="1600" dirty="0" smtClean="0"/>
                        <a:t> – 37.4 </a:t>
                      </a:r>
                      <a:r>
                        <a:rPr lang="fr-CH" sz="1600" dirty="0" err="1" smtClean="0"/>
                        <a:t>kN</a:t>
                      </a:r>
                      <a:endParaRPr lang="fr-CH" sz="1600" dirty="0"/>
                    </a:p>
                  </a:txBody>
                  <a:tcPr/>
                </a:tc>
              </a:tr>
              <a:tr h="589121">
                <a:tc>
                  <a:txBody>
                    <a:bodyPr/>
                    <a:lstStyle/>
                    <a:p>
                      <a:r>
                        <a:rPr lang="fr-CH" sz="1600" dirty="0" smtClean="0"/>
                        <a:t>G 550</a:t>
                      </a:r>
                      <a:endParaRPr lang="fr-C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sz="1600" dirty="0" smtClean="0"/>
                        <a:t>305 – 550 cm</a:t>
                      </a:r>
                      <a:endParaRPr lang="fr-C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sz="1600" dirty="0" smtClean="0"/>
                        <a:t>49.6 </a:t>
                      </a:r>
                      <a:r>
                        <a:rPr lang="fr-CH" sz="1600" dirty="0" err="1" smtClean="0"/>
                        <a:t>kN</a:t>
                      </a:r>
                      <a:r>
                        <a:rPr lang="fr-CH" sz="1600" dirty="0" smtClean="0"/>
                        <a:t> – 23.9 </a:t>
                      </a:r>
                      <a:r>
                        <a:rPr lang="fr-CH" sz="1600" dirty="0" err="1" smtClean="0"/>
                        <a:t>kN</a:t>
                      </a:r>
                      <a:endParaRPr lang="fr-CH" sz="16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248</TotalTime>
  <Words>190</Words>
  <Application>Microsoft Office PowerPoint</Application>
  <PresentationFormat>Affichage à l'écran (4:3)</PresentationFormat>
  <Paragraphs>64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Modèle de conception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9" baseType="lpstr">
      <vt:lpstr>Arial</vt:lpstr>
      <vt:lpstr>Calibri</vt:lpstr>
      <vt:lpstr>Thème Office</vt:lpstr>
      <vt:lpstr>Dimensionner un coffrage</vt:lpstr>
      <vt:lpstr>Calculer la pression sur le coffrage</vt:lpstr>
      <vt:lpstr>Carrelets transversaux</vt:lpstr>
      <vt:lpstr>Diapositive 4</vt:lpstr>
      <vt:lpstr>Charge sur un étais</vt:lpstr>
      <vt:lpstr>S’assurer que l’étais supporte la charge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Dimensionner un coffrage</dc:title>
  <dc:creator>famille surchat</dc:creator>
  <cp:lastModifiedBy>bastian-asu</cp:lastModifiedBy>
  <cp:revision>21</cp:revision>
  <dcterms:created xsi:type="dcterms:W3CDTF">2010-07-11T09:41:52Z</dcterms:created>
  <dcterms:modified xsi:type="dcterms:W3CDTF">2015-01-20T10:00:25Z</dcterms:modified>
</cp:coreProperties>
</file>