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1" r:id="rId3"/>
    <p:sldId id="256" r:id="rId4"/>
    <p:sldId id="257" r:id="rId5"/>
    <p:sldId id="258" r:id="rId6"/>
    <p:sldId id="260" r:id="rId7"/>
    <p:sldId id="267" r:id="rId8"/>
    <p:sldId id="269" r:id="rId9"/>
    <p:sldId id="268" r:id="rId10"/>
    <p:sldId id="270" r:id="rId1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lvl1pPr>
              <a:defRPr/>
            </a:lvl1pPr>
          </a:lstStyle>
          <a:p>
            <a:pPr>
              <a:defRPr/>
            </a:pPr>
            <a:fld id="{DA4E1080-8638-4645-94CB-6432B0B46379}" type="datetimeFigureOut">
              <a:rPr lang="fr-CH"/>
              <a:pPr>
                <a:defRPr/>
              </a:pPr>
              <a:t>20.11.2017</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B8DE6DFA-9F74-420B-9DC5-4809CD68CA79}" type="slidenum">
              <a:rPr lang="fr-CH"/>
              <a:pPr>
                <a:defRPr/>
              </a:pPr>
              <a:t>‹N°›</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9D4F38E1-74EB-4964-AB4B-8E465BC00758}" type="datetimeFigureOut">
              <a:rPr lang="fr-CH"/>
              <a:pPr>
                <a:defRPr/>
              </a:pPr>
              <a:t>20.11.2017</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3A9EFA37-7C41-41ED-8D82-BBBE677F701A}" type="slidenum">
              <a:rPr lang="fr-CH"/>
              <a:pPr>
                <a:defRPr/>
              </a:pPr>
              <a:t>‹N°›</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9FE8C761-59B2-4794-80F9-D815BBE971B8}" type="datetimeFigureOut">
              <a:rPr lang="fr-CH"/>
              <a:pPr>
                <a:defRPr/>
              </a:pPr>
              <a:t>20.11.2017</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5C4E5C82-DBEE-4503-B344-AA9ABBB3C90F}" type="slidenum">
              <a:rPr lang="fr-CH"/>
              <a:pPr>
                <a:defRPr/>
              </a:pPr>
              <a:t>‹N°›</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7DD6897A-DA56-4466-A1BD-AB440F7378EF}" type="datetimeFigureOut">
              <a:rPr lang="fr-CH"/>
              <a:pPr>
                <a:defRPr/>
              </a:pPr>
              <a:t>20.11.2017</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760EE7D9-0A28-42F0-97C7-BF9A9599DC7E}" type="slidenum">
              <a:rPr lang="fr-CH"/>
              <a:pPr>
                <a:defRPr/>
              </a:pPr>
              <a:t>‹N°›</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8CFDBA3-6569-427F-9F56-A9E4D7F3FC9E}" type="datetimeFigureOut">
              <a:rPr lang="fr-CH"/>
              <a:pPr>
                <a:defRPr/>
              </a:pPr>
              <a:t>20.11.2017</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BF49B35D-5264-4660-95CB-6CE9BD643213}" type="slidenum">
              <a:rPr lang="fr-CH"/>
              <a:pPr>
                <a:defRPr/>
              </a:pPr>
              <a:t>‹N°›</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3"/>
          <p:cNvSpPr>
            <a:spLocks noGrp="1"/>
          </p:cNvSpPr>
          <p:nvPr>
            <p:ph type="dt" sz="half" idx="10"/>
          </p:nvPr>
        </p:nvSpPr>
        <p:spPr/>
        <p:txBody>
          <a:bodyPr/>
          <a:lstStyle>
            <a:lvl1pPr>
              <a:defRPr/>
            </a:lvl1pPr>
          </a:lstStyle>
          <a:p>
            <a:pPr>
              <a:defRPr/>
            </a:pPr>
            <a:fld id="{A78A1857-8228-4D1F-A241-6D41DEB7E610}" type="datetimeFigureOut">
              <a:rPr lang="fr-CH"/>
              <a:pPr>
                <a:defRPr/>
              </a:pPr>
              <a:t>20.11.2017</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857CDA8E-1EFD-4375-AE71-B1E6A4015D97}" type="slidenum">
              <a:rPr lang="fr-CH"/>
              <a:pPr>
                <a:defRPr/>
              </a:pPr>
              <a:t>‹N°›</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3"/>
          <p:cNvSpPr>
            <a:spLocks noGrp="1"/>
          </p:cNvSpPr>
          <p:nvPr>
            <p:ph type="dt" sz="half" idx="10"/>
          </p:nvPr>
        </p:nvSpPr>
        <p:spPr/>
        <p:txBody>
          <a:bodyPr/>
          <a:lstStyle>
            <a:lvl1pPr>
              <a:defRPr/>
            </a:lvl1pPr>
          </a:lstStyle>
          <a:p>
            <a:pPr>
              <a:defRPr/>
            </a:pPr>
            <a:fld id="{02CA29B8-CF82-4105-8F43-65475B7C2875}" type="datetimeFigureOut">
              <a:rPr lang="fr-CH"/>
              <a:pPr>
                <a:defRPr/>
              </a:pPr>
              <a:t>20.11.2017</a:t>
            </a:fld>
            <a:endParaRPr lang="fr-CH"/>
          </a:p>
        </p:txBody>
      </p:sp>
      <p:sp>
        <p:nvSpPr>
          <p:cNvPr id="8" name="Espace réservé du pied de page 4"/>
          <p:cNvSpPr>
            <a:spLocks noGrp="1"/>
          </p:cNvSpPr>
          <p:nvPr>
            <p:ph type="ftr" sz="quarter" idx="11"/>
          </p:nvPr>
        </p:nvSpPr>
        <p:spPr/>
        <p:txBody>
          <a:bodyPr/>
          <a:lstStyle>
            <a:lvl1pPr>
              <a:defRPr/>
            </a:lvl1pPr>
          </a:lstStyle>
          <a:p>
            <a:pPr>
              <a:defRPr/>
            </a:pPr>
            <a:endParaRPr lang="fr-CH"/>
          </a:p>
        </p:txBody>
      </p:sp>
      <p:sp>
        <p:nvSpPr>
          <p:cNvPr id="9" name="Espace réservé du numéro de diapositive 5"/>
          <p:cNvSpPr>
            <a:spLocks noGrp="1"/>
          </p:cNvSpPr>
          <p:nvPr>
            <p:ph type="sldNum" sz="quarter" idx="12"/>
          </p:nvPr>
        </p:nvSpPr>
        <p:spPr/>
        <p:txBody>
          <a:bodyPr/>
          <a:lstStyle>
            <a:lvl1pPr>
              <a:defRPr/>
            </a:lvl1pPr>
          </a:lstStyle>
          <a:p>
            <a:pPr>
              <a:defRPr/>
            </a:pPr>
            <a:fld id="{F16CC091-34B1-41AB-9066-9E01921BB77E}" type="slidenum">
              <a:rPr lang="fr-CH"/>
              <a:pPr>
                <a:defRPr/>
              </a:pPr>
              <a:t>‹N°›</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3"/>
          <p:cNvSpPr>
            <a:spLocks noGrp="1"/>
          </p:cNvSpPr>
          <p:nvPr>
            <p:ph type="dt" sz="half" idx="10"/>
          </p:nvPr>
        </p:nvSpPr>
        <p:spPr/>
        <p:txBody>
          <a:bodyPr/>
          <a:lstStyle>
            <a:lvl1pPr>
              <a:defRPr/>
            </a:lvl1pPr>
          </a:lstStyle>
          <a:p>
            <a:pPr>
              <a:defRPr/>
            </a:pPr>
            <a:fld id="{A6DE51B1-79DC-4F7F-9994-8C05935BA26F}" type="datetimeFigureOut">
              <a:rPr lang="fr-CH"/>
              <a:pPr>
                <a:defRPr/>
              </a:pPr>
              <a:t>20.11.2017</a:t>
            </a:fld>
            <a:endParaRPr lang="fr-CH"/>
          </a:p>
        </p:txBody>
      </p:sp>
      <p:sp>
        <p:nvSpPr>
          <p:cNvPr id="4" name="Espace réservé du pied de page 4"/>
          <p:cNvSpPr>
            <a:spLocks noGrp="1"/>
          </p:cNvSpPr>
          <p:nvPr>
            <p:ph type="ftr" sz="quarter" idx="11"/>
          </p:nvPr>
        </p:nvSpPr>
        <p:spPr/>
        <p:txBody>
          <a:bodyPr/>
          <a:lstStyle>
            <a:lvl1pPr>
              <a:defRPr/>
            </a:lvl1pPr>
          </a:lstStyle>
          <a:p>
            <a:pPr>
              <a:defRPr/>
            </a:pPr>
            <a:endParaRPr lang="fr-CH"/>
          </a:p>
        </p:txBody>
      </p:sp>
      <p:sp>
        <p:nvSpPr>
          <p:cNvPr id="5" name="Espace réservé du numéro de diapositive 5"/>
          <p:cNvSpPr>
            <a:spLocks noGrp="1"/>
          </p:cNvSpPr>
          <p:nvPr>
            <p:ph type="sldNum" sz="quarter" idx="12"/>
          </p:nvPr>
        </p:nvSpPr>
        <p:spPr/>
        <p:txBody>
          <a:bodyPr/>
          <a:lstStyle>
            <a:lvl1pPr>
              <a:defRPr/>
            </a:lvl1pPr>
          </a:lstStyle>
          <a:p>
            <a:pPr>
              <a:defRPr/>
            </a:pPr>
            <a:fld id="{837BDE71-B127-4EC7-B852-5E31DB349E43}" type="slidenum">
              <a:rPr lang="fr-CH"/>
              <a:pPr>
                <a:defRPr/>
              </a:pPr>
              <a:t>‹N°›</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881409-946C-42B6-A8A8-63F2C52D541E}" type="datetimeFigureOut">
              <a:rPr lang="fr-CH"/>
              <a:pPr>
                <a:defRPr/>
              </a:pPr>
              <a:t>20.11.2017</a:t>
            </a:fld>
            <a:endParaRPr lang="fr-CH"/>
          </a:p>
        </p:txBody>
      </p:sp>
      <p:sp>
        <p:nvSpPr>
          <p:cNvPr id="3" name="Espace réservé du pied de page 4"/>
          <p:cNvSpPr>
            <a:spLocks noGrp="1"/>
          </p:cNvSpPr>
          <p:nvPr>
            <p:ph type="ftr" sz="quarter" idx="11"/>
          </p:nvPr>
        </p:nvSpPr>
        <p:spPr/>
        <p:txBody>
          <a:bodyPr/>
          <a:lstStyle>
            <a:lvl1pPr>
              <a:defRPr/>
            </a:lvl1pPr>
          </a:lstStyle>
          <a:p>
            <a:pPr>
              <a:defRPr/>
            </a:pPr>
            <a:endParaRPr lang="fr-CH"/>
          </a:p>
        </p:txBody>
      </p:sp>
      <p:sp>
        <p:nvSpPr>
          <p:cNvPr id="4" name="Espace réservé du numéro de diapositive 5"/>
          <p:cNvSpPr>
            <a:spLocks noGrp="1"/>
          </p:cNvSpPr>
          <p:nvPr>
            <p:ph type="sldNum" sz="quarter" idx="12"/>
          </p:nvPr>
        </p:nvSpPr>
        <p:spPr/>
        <p:txBody>
          <a:bodyPr/>
          <a:lstStyle>
            <a:lvl1pPr>
              <a:defRPr/>
            </a:lvl1pPr>
          </a:lstStyle>
          <a:p>
            <a:pPr>
              <a:defRPr/>
            </a:pPr>
            <a:fld id="{45004467-B8C3-43B6-B9AB-84C109CEDA72}" type="slidenum">
              <a:rPr lang="fr-CH"/>
              <a:pPr>
                <a:defRPr/>
              </a:pPr>
              <a:t>‹N°›</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FA42E75-D7E9-4E21-B8DE-9B0994D138C9}" type="datetimeFigureOut">
              <a:rPr lang="fr-CH"/>
              <a:pPr>
                <a:defRPr/>
              </a:pPr>
              <a:t>20.11.2017</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27EB9B4E-173D-4772-A96F-93447583D866}" type="slidenum">
              <a:rPr lang="fr-CH"/>
              <a:pPr>
                <a:defRPr/>
              </a:pPr>
              <a:t>‹N°›</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B6DC597-F741-4830-97EC-A5838B0D29F9}" type="datetimeFigureOut">
              <a:rPr lang="fr-CH"/>
              <a:pPr>
                <a:defRPr/>
              </a:pPr>
              <a:t>20.11.2017</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06FDA8F5-DE14-48C9-AFCB-0CDB89554F5C}" type="slidenum">
              <a:rPr lang="fr-CH"/>
              <a:pPr>
                <a:defRPr/>
              </a:pPr>
              <a:t>‹N°›</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fr-CH"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090AB7-EAF9-4743-898F-6753E7C01506}" type="datetimeFigureOut">
              <a:rPr lang="fr-CH"/>
              <a:pPr>
                <a:defRPr/>
              </a:pPr>
              <a:t>20.11.2017</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905718-0B0A-4960-A5D1-6D81D04B136E}" type="slidenum">
              <a:rPr lang="fr-CH"/>
              <a:pPr>
                <a:defRPr/>
              </a:pPr>
              <a:t>‹N°›</a:t>
            </a:fld>
            <a:endParaRPr lang="fr-CH"/>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http://www.installation-paratonnerre-parafoudre.com/images/analyse-risque-foudre.jpg"/>
          <p:cNvPicPr>
            <a:picLocks noChangeAspect="1" noChangeArrowheads="1"/>
          </p:cNvPicPr>
          <p:nvPr/>
        </p:nvPicPr>
        <p:blipFill>
          <a:blip r:embed="rId2"/>
          <a:srcRect/>
          <a:stretch>
            <a:fillRect/>
          </a:stretch>
        </p:blipFill>
        <p:spPr bwMode="auto">
          <a:xfrm>
            <a:off x="4427538" y="188913"/>
            <a:ext cx="4470400" cy="6669087"/>
          </a:xfrm>
          <a:prstGeom prst="rect">
            <a:avLst/>
          </a:prstGeom>
          <a:noFill/>
          <a:ln w="9525">
            <a:noFill/>
            <a:miter lim="800000"/>
            <a:headEnd/>
            <a:tailEnd/>
          </a:ln>
        </p:spPr>
      </p:pic>
      <p:sp>
        <p:nvSpPr>
          <p:cNvPr id="2" name="Titre 1"/>
          <p:cNvSpPr>
            <a:spLocks noGrp="1"/>
          </p:cNvSpPr>
          <p:nvPr>
            <p:ph type="title"/>
          </p:nvPr>
        </p:nvSpPr>
        <p:spPr>
          <a:xfrm>
            <a:off x="312738" y="193675"/>
            <a:ext cx="8229600" cy="850900"/>
          </a:xfrm>
          <a:gradFill>
            <a:gsLst>
              <a:gs pos="0">
                <a:schemeClr val="accent1">
                  <a:tint val="66000"/>
                  <a:satMod val="160000"/>
                </a:schemeClr>
              </a:gs>
              <a:gs pos="14000">
                <a:schemeClr val="accent1">
                  <a:tint val="44500"/>
                  <a:satMod val="160000"/>
                  <a:alpha val="32000"/>
                </a:schemeClr>
              </a:gs>
              <a:gs pos="100000">
                <a:schemeClr val="accent1">
                  <a:tint val="23500"/>
                  <a:satMod val="160000"/>
                </a:schemeClr>
              </a:gs>
            </a:gsLst>
            <a:lin ang="5400000" scaled="0"/>
          </a:gradFill>
        </p:spPr>
        <p:txBody>
          <a:bodyPr rtlCol="0">
            <a:normAutofit/>
          </a:bodyPr>
          <a:lstStyle/>
          <a:p>
            <a:pPr eaLnBrk="1" fontAlgn="auto" hangingPunct="1">
              <a:spcAft>
                <a:spcPts val="0"/>
              </a:spcAft>
              <a:defRPr/>
            </a:pPr>
            <a:r>
              <a:rPr lang="fr-CH" dirty="0" smtClean="0"/>
              <a:t>ANALYSE DES RISQUES</a:t>
            </a:r>
            <a:endParaRPr lang="fr-CH" dirty="0"/>
          </a:p>
        </p:txBody>
      </p:sp>
      <p:sp>
        <p:nvSpPr>
          <p:cNvPr id="3" name="Espace réservé du contenu 2"/>
          <p:cNvSpPr>
            <a:spLocks noGrp="1"/>
          </p:cNvSpPr>
          <p:nvPr>
            <p:ph idx="1"/>
          </p:nvPr>
        </p:nvSpPr>
        <p:spPr>
          <a:xfrm>
            <a:off x="539750" y="2349500"/>
            <a:ext cx="7704138" cy="1655763"/>
          </a:xfrm>
          <a:gradFill>
            <a:gsLst>
              <a:gs pos="0">
                <a:schemeClr val="accent1">
                  <a:tint val="66000"/>
                  <a:satMod val="160000"/>
                  <a:alpha val="60000"/>
                  <a:lumMod val="25000"/>
                  <a:lumOff val="75000"/>
                </a:schemeClr>
              </a:gs>
              <a:gs pos="14000">
                <a:schemeClr val="accent1">
                  <a:tint val="44500"/>
                  <a:satMod val="160000"/>
                  <a:alpha val="32000"/>
                </a:schemeClr>
              </a:gs>
              <a:gs pos="100000">
                <a:schemeClr val="accent1">
                  <a:tint val="23500"/>
                  <a:satMod val="160000"/>
                </a:schemeClr>
              </a:gs>
            </a:gsLst>
            <a:lin ang="5400000" scaled="0"/>
          </a:gradFill>
        </p:spPr>
        <p:txBody>
          <a:bodyPr rtlCol="0">
            <a:normAutofit/>
          </a:bodyPr>
          <a:lstStyle/>
          <a:p>
            <a:pPr marL="0" indent="0" eaLnBrk="1" fontAlgn="auto" hangingPunct="1">
              <a:spcAft>
                <a:spcPts val="0"/>
              </a:spcAft>
              <a:buFont typeface="Arial" pitchFamily="34" charset="0"/>
              <a:buNone/>
              <a:defRPr/>
            </a:pPr>
            <a:endParaRPr lang="fr-CH" sz="2800" dirty="0" smtClean="0"/>
          </a:p>
          <a:p>
            <a:pPr marL="0" indent="0" eaLnBrk="1" fontAlgn="auto" hangingPunct="1">
              <a:spcAft>
                <a:spcPts val="0"/>
              </a:spcAft>
              <a:buFont typeface="Arial" pitchFamily="34" charset="0"/>
              <a:buNone/>
              <a:defRPr/>
            </a:pPr>
            <a:r>
              <a:rPr lang="fr-CH" sz="2800" dirty="0" smtClean="0"/>
              <a:t>UNE PRESTATION DU NIVEAU DE CONTREMAITRE…</a:t>
            </a:r>
          </a:p>
          <a:p>
            <a:pPr marL="0" indent="0" eaLnBrk="1" fontAlgn="auto" hangingPunct="1">
              <a:spcAft>
                <a:spcPts val="0"/>
              </a:spcAft>
              <a:buFont typeface="Arial" pitchFamily="34" charset="0"/>
              <a:buNone/>
              <a:defRPr/>
            </a:pPr>
            <a:endParaRPr lang="fr-CH" sz="2800" dirty="0"/>
          </a:p>
          <a:p>
            <a:pPr marL="0" indent="0" eaLnBrk="1" fontAlgn="auto" hangingPunct="1">
              <a:spcAft>
                <a:spcPts val="0"/>
              </a:spcAft>
              <a:buFont typeface="Arial" pitchFamily="34" charset="0"/>
              <a:buNone/>
              <a:defRPr/>
            </a:pPr>
            <a:endParaRPr lang="fr-CH" sz="2800" dirty="0" smtClean="0"/>
          </a:p>
          <a:p>
            <a:pPr marL="0" indent="0" eaLnBrk="1" fontAlgn="auto" hangingPunct="1">
              <a:spcAft>
                <a:spcPts val="0"/>
              </a:spcAft>
              <a:buFont typeface="Arial" pitchFamily="34" charset="0"/>
              <a:buNone/>
              <a:defRPr/>
            </a:pPr>
            <a:endParaRPr lang="fr-CH"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DSCF842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Activités relatives à la gestion des risques</a:t>
            </a:r>
            <a:endParaRPr lang="fr-CH" dirty="0"/>
          </a:p>
        </p:txBody>
      </p:sp>
      <p:sp>
        <p:nvSpPr>
          <p:cNvPr id="4" name="Rectangle 3"/>
          <p:cNvSpPr/>
          <p:nvPr/>
        </p:nvSpPr>
        <p:spPr>
          <a:xfrm>
            <a:off x="1691680" y="2348880"/>
            <a:ext cx="11881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t>Analyse des risques</a:t>
            </a:r>
            <a:endParaRPr lang="fr-CH" sz="1600" dirty="0"/>
          </a:p>
        </p:txBody>
      </p:sp>
      <p:sp>
        <p:nvSpPr>
          <p:cNvPr id="5" name="Étoile à 5 branches 4"/>
          <p:cNvSpPr/>
          <p:nvPr/>
        </p:nvSpPr>
        <p:spPr>
          <a:xfrm>
            <a:off x="2051720" y="1772816"/>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llipse 5"/>
          <p:cNvSpPr/>
          <p:nvPr/>
        </p:nvSpPr>
        <p:spPr>
          <a:xfrm>
            <a:off x="1403648" y="3429000"/>
            <a:ext cx="1741284" cy="950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Réduction des risques</a:t>
            </a:r>
            <a:endParaRPr lang="fr-CH" dirty="0"/>
          </a:p>
        </p:txBody>
      </p:sp>
      <p:sp>
        <p:nvSpPr>
          <p:cNvPr id="7" name="Ellipse 6"/>
          <p:cNvSpPr/>
          <p:nvPr/>
        </p:nvSpPr>
        <p:spPr>
          <a:xfrm>
            <a:off x="1418322" y="4772138"/>
            <a:ext cx="172339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Suivi des risques</a:t>
            </a:r>
            <a:endParaRPr lang="fr-CH" dirty="0"/>
          </a:p>
        </p:txBody>
      </p:sp>
      <p:sp>
        <p:nvSpPr>
          <p:cNvPr id="8" name="Étoile à 5 branches 7"/>
          <p:cNvSpPr/>
          <p:nvPr/>
        </p:nvSpPr>
        <p:spPr>
          <a:xfrm>
            <a:off x="2127410" y="6140403"/>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932040" y="3582132"/>
            <a:ext cx="208823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Capitalisation</a:t>
            </a:r>
            <a:endParaRPr lang="fr-CH" dirty="0"/>
          </a:p>
        </p:txBody>
      </p:sp>
      <p:sp>
        <p:nvSpPr>
          <p:cNvPr id="10" name="ZoneTexte 9"/>
          <p:cNvSpPr txBox="1"/>
          <p:nvPr/>
        </p:nvSpPr>
        <p:spPr>
          <a:xfrm>
            <a:off x="2555776" y="1759813"/>
            <a:ext cx="3024336" cy="369332"/>
          </a:xfrm>
          <a:prstGeom prst="rect">
            <a:avLst/>
          </a:prstGeom>
          <a:noFill/>
        </p:spPr>
        <p:txBody>
          <a:bodyPr wrap="square" rtlCol="0">
            <a:spAutoFit/>
          </a:bodyPr>
          <a:lstStyle/>
          <a:p>
            <a:r>
              <a:rPr lang="fr-CH" dirty="0" smtClean="0"/>
              <a:t>Adjudication des travaux</a:t>
            </a:r>
            <a:endParaRPr lang="fr-CH" dirty="0"/>
          </a:p>
        </p:txBody>
      </p:sp>
      <p:sp>
        <p:nvSpPr>
          <p:cNvPr id="11" name="ZoneTexte 10"/>
          <p:cNvSpPr txBox="1"/>
          <p:nvPr/>
        </p:nvSpPr>
        <p:spPr>
          <a:xfrm>
            <a:off x="2555776" y="6140403"/>
            <a:ext cx="3024336" cy="369332"/>
          </a:xfrm>
          <a:prstGeom prst="rect">
            <a:avLst/>
          </a:prstGeom>
          <a:noFill/>
        </p:spPr>
        <p:txBody>
          <a:bodyPr wrap="square" rtlCol="0">
            <a:spAutoFit/>
          </a:bodyPr>
          <a:lstStyle/>
          <a:p>
            <a:r>
              <a:rPr lang="fr-CH" dirty="0" smtClean="0"/>
              <a:t>Fin du projet</a:t>
            </a:r>
            <a:endParaRPr lang="fr-CH" dirty="0"/>
          </a:p>
        </p:txBody>
      </p:sp>
      <p:cxnSp>
        <p:nvCxnSpPr>
          <p:cNvPr id="18" name="Connecteur droit 17"/>
          <p:cNvCxnSpPr>
            <a:stCxn id="6" idx="2"/>
          </p:cNvCxnSpPr>
          <p:nvPr/>
        </p:nvCxnSpPr>
        <p:spPr>
          <a:xfrm flipH="1">
            <a:off x="1115616" y="3904253"/>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115616" y="3904253"/>
            <a:ext cx="0" cy="1335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endCxn id="7" idx="2"/>
          </p:cNvCxnSpPr>
          <p:nvPr/>
        </p:nvCxnSpPr>
        <p:spPr>
          <a:xfrm>
            <a:off x="1115616" y="5240190"/>
            <a:ext cx="302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7" idx="0"/>
            <a:endCxn id="6" idx="4"/>
          </p:cNvCxnSpPr>
          <p:nvPr/>
        </p:nvCxnSpPr>
        <p:spPr>
          <a:xfrm flipH="1" flipV="1">
            <a:off x="2274290" y="4379506"/>
            <a:ext cx="5728" cy="392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36374" y="4446228"/>
            <a:ext cx="3024336" cy="276999"/>
          </a:xfrm>
          <a:prstGeom prst="rect">
            <a:avLst/>
          </a:prstGeom>
          <a:noFill/>
        </p:spPr>
        <p:txBody>
          <a:bodyPr wrap="square" rtlCol="0">
            <a:spAutoFit/>
          </a:bodyPr>
          <a:lstStyle/>
          <a:p>
            <a:r>
              <a:rPr lang="fr-CH" sz="1200" dirty="0" smtClean="0"/>
              <a:t>Actions curatives</a:t>
            </a:r>
            <a:endParaRPr lang="fr-CH" sz="1200" dirty="0"/>
          </a:p>
        </p:txBody>
      </p:sp>
      <p:cxnSp>
        <p:nvCxnSpPr>
          <p:cNvPr id="33" name="Connecteur droit avec flèche 32"/>
          <p:cNvCxnSpPr>
            <a:stCxn id="4" idx="2"/>
            <a:endCxn id="6" idx="0"/>
          </p:cNvCxnSpPr>
          <p:nvPr/>
        </p:nvCxnSpPr>
        <p:spPr>
          <a:xfrm flipH="1">
            <a:off x="2274290" y="3068960"/>
            <a:ext cx="114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351464" y="3097864"/>
            <a:ext cx="3024336" cy="276999"/>
          </a:xfrm>
          <a:prstGeom prst="rect">
            <a:avLst/>
          </a:prstGeom>
          <a:noFill/>
        </p:spPr>
        <p:txBody>
          <a:bodyPr wrap="square" rtlCol="0">
            <a:spAutoFit/>
          </a:bodyPr>
          <a:lstStyle/>
          <a:p>
            <a:r>
              <a:rPr lang="fr-CH" sz="1200" dirty="0" smtClean="0"/>
              <a:t>Actions préventives</a:t>
            </a:r>
            <a:endParaRPr lang="fr-CH" sz="1200" dirty="0"/>
          </a:p>
        </p:txBody>
      </p:sp>
      <p:cxnSp>
        <p:nvCxnSpPr>
          <p:cNvPr id="47" name="Connecteur droit avec flèche 46"/>
          <p:cNvCxnSpPr/>
          <p:nvPr/>
        </p:nvCxnSpPr>
        <p:spPr>
          <a:xfrm flipH="1">
            <a:off x="2271426" y="5708242"/>
            <a:ext cx="114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Accolade fermante 47"/>
          <p:cNvSpPr/>
          <p:nvPr/>
        </p:nvSpPr>
        <p:spPr>
          <a:xfrm>
            <a:off x="3707904" y="2129145"/>
            <a:ext cx="936104" cy="37591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cxnSp>
        <p:nvCxnSpPr>
          <p:cNvPr id="49" name="Connecteur droit avec flèche 48"/>
          <p:cNvCxnSpPr/>
          <p:nvPr/>
        </p:nvCxnSpPr>
        <p:spPr>
          <a:xfrm flipH="1">
            <a:off x="2195736" y="1999401"/>
            <a:ext cx="114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4788024" y="4584727"/>
            <a:ext cx="3816424" cy="2031325"/>
          </a:xfrm>
          <a:prstGeom prst="rect">
            <a:avLst/>
          </a:prstGeom>
          <a:noFill/>
        </p:spPr>
        <p:txBody>
          <a:bodyPr wrap="square" rtlCol="0">
            <a:spAutoFit/>
          </a:bodyPr>
          <a:lstStyle/>
          <a:p>
            <a:r>
              <a:rPr lang="fr-CH" dirty="0" smtClean="0"/>
              <a:t>Montant budgété par entreprise pour le risque env. 2% du CA.</a:t>
            </a:r>
          </a:p>
          <a:p>
            <a:r>
              <a:rPr lang="fr-CH" dirty="0" smtClean="0"/>
              <a:t>Entreprise de 30 pers. faisant environ 5 </a:t>
            </a:r>
            <a:r>
              <a:rPr lang="fr-CH" dirty="0" err="1" smtClean="0"/>
              <a:t>mio</a:t>
            </a:r>
            <a:r>
              <a:rPr lang="fr-CH" dirty="0" smtClean="0"/>
              <a:t> ca = 5  =&gt; 100’000 </a:t>
            </a:r>
            <a:r>
              <a:rPr lang="fr-CH" dirty="0" err="1" smtClean="0"/>
              <a:t>fr</a:t>
            </a:r>
            <a:endParaRPr lang="fr-CH" dirty="0" smtClean="0"/>
          </a:p>
          <a:p>
            <a:endParaRPr lang="fr-CH" dirty="0"/>
          </a:p>
          <a:p>
            <a:r>
              <a:rPr lang="fr-CH" dirty="0" smtClean="0"/>
              <a:t>Couvre risque financier, rendement, accident, dégâts, malfaçon, etc…</a:t>
            </a:r>
            <a:endParaRPr lang="fr-CH" dirty="0"/>
          </a:p>
        </p:txBody>
      </p:sp>
    </p:spTree>
    <p:extLst>
      <p:ext uri="{BB962C8B-B14F-4D97-AF65-F5344CB8AC3E}">
        <p14:creationId xmlns:p14="http://schemas.microsoft.com/office/powerpoint/2010/main" val="342247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12738" y="193675"/>
            <a:ext cx="8229600" cy="850900"/>
          </a:xfrm>
          <a:prstGeom prst="rect">
            <a:avLst/>
          </a:prstGeom>
          <a:gradFill>
            <a:gsLst>
              <a:gs pos="0">
                <a:schemeClr val="accent1">
                  <a:tint val="66000"/>
                  <a:satMod val="160000"/>
                </a:schemeClr>
              </a:gs>
              <a:gs pos="14000">
                <a:schemeClr val="accent1">
                  <a:tint val="44500"/>
                  <a:satMod val="160000"/>
                  <a:alpha val="32000"/>
                </a:schemeClr>
              </a:gs>
              <a:gs pos="100000">
                <a:schemeClr val="accent1">
                  <a:tint val="23500"/>
                  <a:satMod val="160000"/>
                </a:schemeClr>
              </a:gs>
            </a:gsLst>
            <a:lin ang="5400000" scaled="0"/>
          </a:gra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CH" smtClean="0"/>
              <a:t>ANALYSE DES RISQUES</a:t>
            </a:r>
            <a:endParaRPr lang="fr-CH" dirty="0"/>
          </a:p>
        </p:txBody>
      </p:sp>
      <p:sp>
        <p:nvSpPr>
          <p:cNvPr id="14338" name="ZoneTexte 2"/>
          <p:cNvSpPr txBox="1">
            <a:spLocks noChangeArrowheads="1"/>
          </p:cNvSpPr>
          <p:nvPr/>
        </p:nvSpPr>
        <p:spPr bwMode="auto">
          <a:xfrm>
            <a:off x="611188" y="1057275"/>
            <a:ext cx="7489825" cy="2400300"/>
          </a:xfrm>
          <a:prstGeom prst="rect">
            <a:avLst/>
          </a:prstGeom>
          <a:noFill/>
          <a:ln w="9525">
            <a:noFill/>
            <a:miter lim="800000"/>
            <a:headEnd/>
            <a:tailEnd/>
          </a:ln>
        </p:spPr>
        <p:txBody>
          <a:bodyPr>
            <a:spAutoFit/>
          </a:bodyPr>
          <a:lstStyle/>
          <a:p>
            <a:pPr marL="342900" indent="-342900">
              <a:buFontTx/>
              <a:buAutoNum type="alphaLcParenR"/>
            </a:pPr>
            <a:r>
              <a:rPr lang="fr-CH" sz="2400">
                <a:latin typeface="Calibri" pitchFamily="34" charset="0"/>
              </a:rPr>
              <a:t>Détailler chaque étape précise du chantier:</a:t>
            </a:r>
          </a:p>
          <a:p>
            <a:pPr marL="857250" lvl="1" indent="-400050">
              <a:buFont typeface="Calibri" pitchFamily="34" charset="0"/>
              <a:buAutoNum type="romanUcPeriod"/>
            </a:pPr>
            <a:r>
              <a:rPr lang="fr-CH">
                <a:latin typeface="Calibri" pitchFamily="34" charset="0"/>
              </a:rPr>
              <a:t>Installation de chantier</a:t>
            </a:r>
          </a:p>
          <a:p>
            <a:pPr marL="857250" lvl="1" indent="-400050">
              <a:buFont typeface="Calibri" pitchFamily="34" charset="0"/>
              <a:buAutoNum type="romanUcPeriod"/>
            </a:pPr>
            <a:r>
              <a:rPr lang="fr-CH">
                <a:latin typeface="Calibri" pitchFamily="34" charset="0"/>
              </a:rPr>
              <a:t>Travaux de terrassement</a:t>
            </a:r>
          </a:p>
          <a:p>
            <a:pPr marL="857250" lvl="1" indent="-400050">
              <a:buFont typeface="Calibri" pitchFamily="34" charset="0"/>
              <a:buAutoNum type="romanUcPeriod"/>
            </a:pPr>
            <a:r>
              <a:rPr lang="fr-CH">
                <a:latin typeface="Calibri" pitchFamily="34" charset="0"/>
              </a:rPr>
              <a:t>Travaux de collecteur</a:t>
            </a:r>
          </a:p>
          <a:p>
            <a:pPr marL="857250" lvl="1" indent="-400050">
              <a:buFont typeface="Calibri" pitchFamily="34" charset="0"/>
              <a:buAutoNum type="romanUcPeriod"/>
            </a:pPr>
            <a:r>
              <a:rPr lang="fr-CH">
                <a:latin typeface="Calibri" pitchFamily="34" charset="0"/>
              </a:rPr>
              <a:t>Béton maigre</a:t>
            </a:r>
          </a:p>
          <a:p>
            <a:pPr marL="857250" lvl="1" indent="-400050">
              <a:buFont typeface="Calibri" pitchFamily="34" charset="0"/>
              <a:buAutoNum type="romanUcPeriod"/>
            </a:pPr>
            <a:r>
              <a:rPr lang="fr-CH">
                <a:latin typeface="Calibri" pitchFamily="34" charset="0"/>
              </a:rPr>
              <a:t>Béton armé</a:t>
            </a:r>
          </a:p>
          <a:p>
            <a:pPr marL="857250" lvl="1" indent="-400050">
              <a:buFont typeface="Calibri" pitchFamily="34" charset="0"/>
              <a:buAutoNum type="romanUcPeriod"/>
            </a:pPr>
            <a:r>
              <a:rPr lang="fr-CH">
                <a:latin typeface="Calibri" pitchFamily="34" charset="0"/>
              </a:rPr>
              <a:t>Second œuvre</a:t>
            </a:r>
          </a:p>
          <a:p>
            <a:pPr marL="857250" lvl="1" indent="-400050">
              <a:buFont typeface="Calibri" pitchFamily="34" charset="0"/>
              <a:buAutoNum type="romanUcPeriod"/>
            </a:pPr>
            <a:r>
              <a:rPr lang="fr-CH">
                <a:latin typeface="Calibri" pitchFamily="34" charset="0"/>
              </a:rPr>
              <a:t>Et…</a:t>
            </a:r>
          </a:p>
        </p:txBody>
      </p:sp>
      <p:sp>
        <p:nvSpPr>
          <p:cNvPr id="14339" name="ZoneTexte 6"/>
          <p:cNvSpPr txBox="1">
            <a:spLocks noChangeArrowheads="1"/>
          </p:cNvSpPr>
          <p:nvPr/>
        </p:nvSpPr>
        <p:spPr bwMode="auto">
          <a:xfrm>
            <a:off x="684213" y="3635375"/>
            <a:ext cx="7488237" cy="1846263"/>
          </a:xfrm>
          <a:prstGeom prst="rect">
            <a:avLst/>
          </a:prstGeom>
          <a:noFill/>
          <a:ln w="9525">
            <a:noFill/>
            <a:miter lim="800000"/>
            <a:headEnd/>
            <a:tailEnd/>
          </a:ln>
        </p:spPr>
        <p:txBody>
          <a:bodyPr>
            <a:spAutoFit/>
          </a:bodyPr>
          <a:lstStyle/>
          <a:p>
            <a:r>
              <a:rPr lang="fr-CH" sz="2400">
                <a:latin typeface="Calibri" pitchFamily="34" charset="0"/>
              </a:rPr>
              <a:t>b) Pour chaque étapes  faire une analyse de risque précise:</a:t>
            </a:r>
          </a:p>
          <a:p>
            <a:pPr lvl="1"/>
            <a:r>
              <a:rPr lang="fr-CH">
                <a:latin typeface="Calibri" pitchFamily="34" charset="0"/>
              </a:rPr>
              <a:t>Sur les points suivant:</a:t>
            </a:r>
          </a:p>
          <a:p>
            <a:pPr lvl="1"/>
            <a:r>
              <a:rPr lang="fr-CH">
                <a:latin typeface="Calibri" pitchFamily="34" charset="0"/>
              </a:rPr>
              <a:t> - Sécurité des ouvriers et riverains</a:t>
            </a:r>
          </a:p>
          <a:p>
            <a:pPr lvl="1"/>
            <a:r>
              <a:rPr lang="fr-CH">
                <a:latin typeface="Calibri" pitchFamily="34" charset="0"/>
              </a:rPr>
              <a:t> - Qualité de construction</a:t>
            </a:r>
          </a:p>
          <a:p>
            <a:pPr lvl="1"/>
            <a:r>
              <a:rPr lang="fr-CH" i="1">
                <a:solidFill>
                  <a:srgbClr val="FF0000"/>
                </a:solidFill>
                <a:latin typeface="Calibri" pitchFamily="34" charset="0"/>
              </a:rPr>
              <a:t> - Rentabilité </a:t>
            </a:r>
          </a:p>
          <a:p>
            <a:pPr lvl="1"/>
            <a:endParaRPr lang="fr-CH">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46" name="Group 186"/>
          <p:cNvGraphicFramePr>
            <a:graphicFrameLocks noGrp="1"/>
          </p:cNvGraphicFramePr>
          <p:nvPr/>
        </p:nvGraphicFramePr>
        <p:xfrm>
          <a:off x="684213" y="0"/>
          <a:ext cx="8280400" cy="13759501"/>
        </p:xfrm>
        <a:graphic>
          <a:graphicData uri="http://schemas.openxmlformats.org/drawingml/2006/table">
            <a:tbl>
              <a:tblPr/>
              <a:tblGrid>
                <a:gridCol w="1804987"/>
                <a:gridCol w="1557338"/>
                <a:gridCol w="1966912"/>
                <a:gridCol w="1871663"/>
                <a:gridCol w="863600"/>
                <a:gridCol w="21590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400" b="1" i="0" u="none" strike="noStrike" cap="none" normalizeH="0" baseline="0" smtClean="0">
                          <a:ln>
                            <a:noFill/>
                          </a:ln>
                          <a:solidFill>
                            <a:srgbClr val="FFFFFF"/>
                          </a:solidFill>
                          <a:effectLst/>
                          <a:latin typeface="Calibri" pitchFamily="34" charset="0"/>
                          <a:cs typeface="Arial" charset="0"/>
                        </a:rPr>
                        <a:t>Etape de construction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600" b="1" i="0" u="none" strike="noStrike" cap="none" normalizeH="0" baseline="0" smtClean="0">
                          <a:ln>
                            <a:noFill/>
                          </a:ln>
                          <a:solidFill>
                            <a:srgbClr val="FFFFFF"/>
                          </a:solidFill>
                          <a:effectLst/>
                          <a:latin typeface="Calibri" pitchFamily="34" charset="0"/>
                          <a:cs typeface="Arial" charset="0"/>
                        </a:rPr>
                        <a:t>Type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600" b="1" i="0" u="none" strike="noStrike" cap="none" normalizeH="0" baseline="0" smtClean="0">
                          <a:ln>
                            <a:noFill/>
                          </a:ln>
                          <a:solidFill>
                            <a:srgbClr val="FFFFFF"/>
                          </a:solidFill>
                          <a:effectLst/>
                          <a:latin typeface="Calibri" pitchFamily="34" charset="0"/>
                          <a:cs typeface="Arial" charset="0"/>
                        </a:rPr>
                        <a:t>Risque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600" b="1" i="0" u="none" strike="noStrike" cap="none" normalizeH="0" baseline="0" smtClean="0">
                          <a:ln>
                            <a:noFill/>
                          </a:ln>
                          <a:solidFill>
                            <a:srgbClr val="FFFFFF"/>
                          </a:solidFill>
                          <a:effectLst/>
                          <a:latin typeface="Calibri" pitchFamily="34" charset="0"/>
                          <a:cs typeface="Arial" charset="0"/>
                        </a:rPr>
                        <a:t>Mesures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200" b="1" i="0" u="none" strike="noStrike" cap="none" normalizeH="0" baseline="0" smtClean="0">
                          <a:ln>
                            <a:noFill/>
                          </a:ln>
                          <a:solidFill>
                            <a:srgbClr val="FFFFFF"/>
                          </a:solidFill>
                          <a:effectLst/>
                          <a:latin typeface="Calibri" pitchFamily="34" charset="0"/>
                          <a:cs typeface="Arial" charset="0"/>
                        </a:rPr>
                        <a:t>Resp. contrôle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200" b="0" i="0" u="none" strike="noStrike" cap="none" normalizeH="0" baseline="0" smtClean="0">
                          <a:ln>
                            <a:noFill/>
                          </a:ln>
                          <a:solidFill>
                            <a:srgbClr val="000000"/>
                          </a:solidFill>
                          <a:effectLst/>
                          <a:latin typeface="Calibri" pitchFamily="34" charset="0"/>
                          <a:cs typeface="Arial" charset="0"/>
                        </a:rPr>
                        <a:t>Installation de chantier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0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9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600" b="0" i="0" u="none" strike="noStrike" cap="none" normalizeH="0" baseline="0" smtClean="0">
                          <a:ln>
                            <a:noFill/>
                          </a:ln>
                          <a:solidFill>
                            <a:srgbClr val="000000"/>
                          </a:solidFill>
                          <a:effectLst/>
                          <a:latin typeface="Calibri" pitchFamily="34" charset="0"/>
                          <a:cs typeface="Arial" charset="0"/>
                        </a:rPr>
                        <a:t>Sécurité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000" b="0" i="0" u="none" strike="noStrike" cap="none" normalizeH="0" baseline="0" smtClean="0">
                          <a:ln>
                            <a:noFill/>
                          </a:ln>
                          <a:solidFill>
                            <a:srgbClr val="000000"/>
                          </a:solidFill>
                          <a:effectLst/>
                          <a:latin typeface="Calibri" pitchFamily="34" charset="0"/>
                          <a:cs typeface="Arial" charset="0"/>
                        </a:rPr>
                        <a:t>Lors du déplacement des machines, on ne pourra pas tout de suite faire rentrer les machines sur le chantier (il faut démonter un mur avant) les machines seront sur la voie publique et il y a un risque d’accident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000" b="0" i="0" u="none" strike="noStrike" cap="none" normalizeH="0" baseline="0" smtClean="0">
                          <a:ln>
                            <a:noFill/>
                          </a:ln>
                          <a:solidFill>
                            <a:srgbClr val="000000"/>
                          </a:solidFill>
                          <a:effectLst/>
                          <a:latin typeface="Calibri" pitchFamily="34" charset="0"/>
                          <a:cs typeface="Arial" charset="0"/>
                        </a:rPr>
                        <a:t>Avant le début du chantier il faut mettre la signalisation en place «Attention travaux». Un plan de signalisation devra être fait et validé par la police cantonale. Un manœuvre sera sur place afin de faire une signalisation. Le camion devra utiliser son girophare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1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000" b="0" i="0" u="none" strike="noStrike" cap="none" normalizeH="0" baseline="0" smtClean="0">
                          <a:ln>
                            <a:noFill/>
                          </a:ln>
                          <a:solidFill>
                            <a:srgbClr val="000000"/>
                          </a:solidFill>
                          <a:effectLst/>
                          <a:latin typeface="Calibri" pitchFamily="34" charset="0"/>
                          <a:cs typeface="Arial" charset="0"/>
                        </a:rPr>
                        <a:t>Le chef d’équipe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Les ouvriers seront de temps en temps  tout prêt d’une voie de circulation à moyenne vitesse.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Chaque ouvrier devra être muni d’un gilet de sécurité. Une bande de signalisation devra séparer clairement la partie chantier de la partie voie de circulation.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000" b="0" i="0" u="none" strike="noStrike" cap="none" normalizeH="0" baseline="0" smtClean="0">
                          <a:ln>
                            <a:noFill/>
                          </a:ln>
                          <a:solidFill>
                            <a:srgbClr val="000000"/>
                          </a:solidFill>
                          <a:effectLst/>
                          <a:latin typeface="Calibri" pitchFamily="34" charset="0"/>
                          <a:cs typeface="Arial" charset="0"/>
                        </a:rPr>
                        <a:t>Chef d’équipe et conducteur de travaux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Les camions sortiront sur la voie publique après avoir roulé sur le chantier, il y a risque de salir la route cantonale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Une balayeuse sera dès le premier jour sur le chantier. Les ouvriers seront  informé du risque et mettront tout en œuvre pour éviter  de salir la route.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Chef d’équipe et conducteur de travaux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smtClean="0">
                          <a:ln>
                            <a:noFill/>
                          </a:ln>
                          <a:solidFill>
                            <a:srgbClr val="000000"/>
                          </a:solidFill>
                          <a:effectLst/>
                          <a:latin typeface="Calibri" pitchFamily="34" charset="0"/>
                          <a:cs typeface="Arial" charset="0"/>
                        </a:rPr>
                        <a:t>Qualité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Le chantier est à proximité d’habitation, il faut au maximum éviter de faire du bruit tôt le matin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On essayera au maximum d’effectuer des tâches moins bruyantes les premières heures de la journée afin d’éviter d’embêter les riverains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000" b="0" i="0" u="none" strike="noStrike" cap="none" normalizeH="0" baseline="0" smtClean="0">
                          <a:ln>
                            <a:noFill/>
                          </a:ln>
                          <a:solidFill>
                            <a:srgbClr val="000000"/>
                          </a:solidFill>
                          <a:effectLst/>
                          <a:latin typeface="Calibri" pitchFamily="34" charset="0"/>
                          <a:cs typeface="Arial" charset="0"/>
                        </a:rPr>
                        <a:t>Le chef d’équipe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Le chantier est effectué en été, il y a risque de dessiccations du béton, surtout pour le béton des dalles</a:t>
                      </a:r>
                      <a:endParaRPr kumimoji="0" lang="fr-CH" sz="14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100" b="0" i="0" u="none" strike="noStrike" cap="none" normalizeH="0" baseline="0" smtClean="0">
                          <a:ln>
                            <a:noFill/>
                          </a:ln>
                          <a:solidFill>
                            <a:srgbClr val="000000"/>
                          </a:solidFill>
                          <a:effectLst/>
                          <a:latin typeface="Calibri" pitchFamily="34" charset="0"/>
                          <a:cs typeface="Arial" charset="0"/>
                        </a:rPr>
                        <a:t>On effectuera de préférence les bétonnages en fin de journée, des bâches thermiques seront sur le chantier ainsi que des système d’arrosage brumificateur.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H"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oneTexte 2"/>
          <p:cNvSpPr txBox="1">
            <a:spLocks noChangeArrowheads="1"/>
          </p:cNvSpPr>
          <p:nvPr/>
        </p:nvSpPr>
        <p:spPr bwMode="auto">
          <a:xfrm>
            <a:off x="755650" y="765175"/>
            <a:ext cx="7313613" cy="3970338"/>
          </a:xfrm>
          <a:prstGeom prst="rect">
            <a:avLst/>
          </a:prstGeom>
          <a:noFill/>
          <a:ln w="9525">
            <a:noFill/>
            <a:miter lim="800000"/>
            <a:headEnd/>
            <a:tailEnd/>
          </a:ln>
        </p:spPr>
        <p:txBody>
          <a:bodyPr wrap="none">
            <a:spAutoFit/>
          </a:bodyPr>
          <a:lstStyle/>
          <a:p>
            <a:r>
              <a:rPr lang="fr-CH">
                <a:latin typeface="Calibri" pitchFamily="34" charset="0"/>
              </a:rPr>
              <a:t>Exercice:</a:t>
            </a:r>
            <a:br>
              <a:rPr lang="fr-CH">
                <a:latin typeface="Calibri" pitchFamily="34" charset="0"/>
              </a:rPr>
            </a:br>
            <a:endParaRPr lang="fr-CH">
              <a:latin typeface="Calibri" pitchFamily="34" charset="0"/>
            </a:endParaRPr>
          </a:p>
          <a:p>
            <a:r>
              <a:rPr lang="fr-CH">
                <a:latin typeface="Calibri" pitchFamily="34" charset="0"/>
              </a:rPr>
              <a:t>Analyse de risque sur la construction d’une halle en structure béton et acier.</a:t>
            </a:r>
          </a:p>
          <a:p>
            <a:endParaRPr lang="fr-CH">
              <a:latin typeface="Calibri" pitchFamily="34" charset="0"/>
            </a:endParaRPr>
          </a:p>
          <a:p>
            <a:endParaRPr lang="fr-CH" b="1" i="1">
              <a:latin typeface="Calibri" pitchFamily="34" charset="0"/>
            </a:endParaRPr>
          </a:p>
          <a:p>
            <a:r>
              <a:rPr lang="fr-CH" b="1" i="1">
                <a:latin typeface="Calibri" pitchFamily="34" charset="0"/>
              </a:rPr>
              <a:t>Début des travaux : Janvier 2008 – fin de travaux décembre 2009</a:t>
            </a:r>
          </a:p>
          <a:p>
            <a:endParaRPr lang="fr-CH" b="1" i="1">
              <a:latin typeface="Calibri" pitchFamily="34" charset="0"/>
            </a:endParaRPr>
          </a:p>
          <a:p>
            <a:endParaRPr lang="fr-CH" b="1" i="1">
              <a:latin typeface="Calibri" pitchFamily="34" charset="0"/>
            </a:endParaRPr>
          </a:p>
          <a:p>
            <a:r>
              <a:rPr lang="fr-CH" b="1" i="1">
                <a:latin typeface="Calibri" pitchFamily="34" charset="0"/>
              </a:rPr>
              <a:t>Comprenant:</a:t>
            </a:r>
            <a:br>
              <a:rPr lang="fr-CH" b="1" i="1">
                <a:latin typeface="Calibri" pitchFamily="34" charset="0"/>
              </a:rPr>
            </a:br>
            <a:r>
              <a:rPr lang="fr-CH" i="1">
                <a:latin typeface="Calibri" pitchFamily="34" charset="0"/>
              </a:rPr>
              <a:t>Travaux de démolition,  terrassement , béton armé. </a:t>
            </a:r>
          </a:p>
          <a:p>
            <a:r>
              <a:rPr lang="fr-CH" i="1">
                <a:latin typeface="Calibri" pitchFamily="34" charset="0"/>
              </a:rPr>
              <a:t>(Partie structure métallique sous-traitée)</a:t>
            </a:r>
          </a:p>
          <a:p>
            <a:endParaRPr lang="fr-CH" i="1">
              <a:latin typeface="Calibri" pitchFamily="34" charset="0"/>
            </a:endParaRPr>
          </a:p>
          <a:p>
            <a:endParaRPr lang="fr-CH" i="1">
              <a:latin typeface="Calibri" pitchFamily="34" charset="0"/>
            </a:endParaRPr>
          </a:p>
          <a:p>
            <a:endParaRPr lang="fr-CH" i="1">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 1"/>
          <p:cNvPicPr>
            <a:picLocks noChangeAspect="1"/>
          </p:cNvPicPr>
          <p:nvPr/>
        </p:nvPicPr>
        <p:blipFill>
          <a:blip r:embed="rId2"/>
          <a:srcRect/>
          <a:stretch>
            <a:fillRect/>
          </a:stretch>
        </p:blipFill>
        <p:spPr bwMode="auto">
          <a:xfrm>
            <a:off x="0" y="0"/>
            <a:ext cx="9291638" cy="6969125"/>
          </a:xfrm>
          <a:prstGeom prst="rect">
            <a:avLst/>
          </a:prstGeom>
          <a:noFill/>
          <a:ln w="9525">
            <a:noFill/>
            <a:miter lim="800000"/>
            <a:headEnd/>
            <a:tailEnd/>
          </a:ln>
        </p:spPr>
      </p:pic>
      <p:sp>
        <p:nvSpPr>
          <p:cNvPr id="3" name="ZoneTexte 2"/>
          <p:cNvSpPr txBox="1"/>
          <p:nvPr/>
        </p:nvSpPr>
        <p:spPr>
          <a:xfrm>
            <a:off x="1976438" y="222250"/>
            <a:ext cx="5327650" cy="646113"/>
          </a:xfrm>
          <a:prstGeom prst="rect">
            <a:avLst/>
          </a:prstGeom>
          <a:gradFill>
            <a:gsLst>
              <a:gs pos="0">
                <a:schemeClr val="accent1">
                  <a:tint val="66000"/>
                  <a:satMod val="160000"/>
                  <a:lumMod val="25000"/>
                  <a:lumOff val="75000"/>
                  <a:alpha val="26000"/>
                </a:schemeClr>
              </a:gs>
              <a:gs pos="14000">
                <a:schemeClr val="accent1">
                  <a:tint val="44500"/>
                  <a:satMod val="160000"/>
                  <a:alpha val="32000"/>
                </a:schemeClr>
              </a:gs>
              <a:gs pos="100000">
                <a:schemeClr val="accent1">
                  <a:tint val="23500"/>
                  <a:satMod val="160000"/>
                </a:schemeClr>
              </a:gs>
            </a:gsLst>
            <a:lin ang="5400000" scaled="0"/>
          </a:gradFill>
        </p:spPr>
        <p:txBody>
          <a:bodyPr>
            <a:spAutoFit/>
          </a:bodyPr>
          <a:lstStyle/>
          <a:p>
            <a:pPr fontAlgn="auto">
              <a:spcBef>
                <a:spcPts val="0"/>
              </a:spcBef>
              <a:spcAft>
                <a:spcPts val="0"/>
              </a:spcAft>
              <a:defRPr/>
            </a:pPr>
            <a:r>
              <a:rPr lang="fr-CH" sz="3600" dirty="0">
                <a:latin typeface="+mn-lt"/>
                <a:cs typeface="+mn-cs"/>
              </a:rPr>
              <a:t>Zone du futur projet</a:t>
            </a:r>
          </a:p>
        </p:txBody>
      </p:sp>
      <p:sp>
        <p:nvSpPr>
          <p:cNvPr id="17411" name="ZoneTexte 3"/>
          <p:cNvSpPr txBox="1">
            <a:spLocks noChangeArrowheads="1"/>
          </p:cNvSpPr>
          <p:nvPr/>
        </p:nvSpPr>
        <p:spPr bwMode="auto">
          <a:xfrm>
            <a:off x="1835150" y="5732463"/>
            <a:ext cx="2208213" cy="369887"/>
          </a:xfrm>
          <a:prstGeom prst="rect">
            <a:avLst/>
          </a:prstGeom>
          <a:noFill/>
          <a:ln w="9525">
            <a:noFill/>
            <a:miter lim="800000"/>
            <a:headEnd/>
            <a:tailEnd/>
          </a:ln>
        </p:spPr>
        <p:txBody>
          <a:bodyPr wrap="none">
            <a:spAutoFit/>
          </a:bodyPr>
          <a:lstStyle/>
          <a:p>
            <a:r>
              <a:rPr lang="fr-CH">
                <a:latin typeface="Calibri" pitchFamily="34" charset="0"/>
              </a:rPr>
              <a:t>Le 20 décembre 2007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457200" y="274638"/>
            <a:ext cx="8229600" cy="417512"/>
          </a:xfrm>
        </p:spPr>
        <p:txBody>
          <a:bodyPr/>
          <a:lstStyle/>
          <a:p>
            <a:pPr eaLnBrk="1" hangingPunct="1"/>
            <a:r>
              <a:rPr lang="fr-CH" sz="1800" smtClean="0"/>
              <a:t>Travaux de terrassement</a:t>
            </a:r>
          </a:p>
        </p:txBody>
      </p:sp>
      <p:pic>
        <p:nvPicPr>
          <p:cNvPr id="18434" name="Picture 2" descr="D:\image site\2009\ATELIER MECANIQUE\PHOTOS\02 FEVRIER\09.02\DSCF8163.JPG"/>
          <p:cNvPicPr>
            <a:picLocks noChangeAspect="1" noChangeArrowheads="1"/>
          </p:cNvPicPr>
          <p:nvPr/>
        </p:nvPicPr>
        <p:blipFill>
          <a:blip r:embed="rId2"/>
          <a:srcRect/>
          <a:stretch>
            <a:fillRect/>
          </a:stretch>
        </p:blipFill>
        <p:spPr bwMode="auto">
          <a:xfrm>
            <a:off x="0" y="1144588"/>
            <a:ext cx="9144000" cy="571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DSCF827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DSCF829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455</Words>
  <Application>Microsoft Office PowerPoint</Application>
  <PresentationFormat>Affichage à l'écran (4:3)</PresentationFormat>
  <Paragraphs>66</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ANALYSE DES RISQUES</vt:lpstr>
      <vt:lpstr>Activités relatives à la gestion des risques</vt:lpstr>
      <vt:lpstr>Présentation PowerPoint</vt:lpstr>
      <vt:lpstr>Présentation PowerPoint</vt:lpstr>
      <vt:lpstr>Présentation PowerPoint</vt:lpstr>
      <vt:lpstr>Présentation PowerPoint</vt:lpstr>
      <vt:lpstr>Travaux de terrassement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famille surchat</dc:creator>
  <cp:lastModifiedBy>bastian</cp:lastModifiedBy>
  <cp:revision>13</cp:revision>
  <dcterms:created xsi:type="dcterms:W3CDTF">2010-05-24T13:52:16Z</dcterms:created>
  <dcterms:modified xsi:type="dcterms:W3CDTF">2017-11-20T15:13:52Z</dcterms:modified>
</cp:coreProperties>
</file>